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72" r:id="rId5"/>
    <p:sldId id="273" r:id="rId6"/>
    <p:sldId id="261" r:id="rId7"/>
    <p:sldId id="262" r:id="rId8"/>
    <p:sldId id="274" r:id="rId9"/>
    <p:sldId id="260" r:id="rId10"/>
    <p:sldId id="282" r:id="rId11"/>
    <p:sldId id="263" r:id="rId12"/>
    <p:sldId id="264" r:id="rId13"/>
    <p:sldId id="265" r:id="rId14"/>
    <p:sldId id="266" r:id="rId15"/>
    <p:sldId id="267" r:id="rId16"/>
    <p:sldId id="288" r:id="rId17"/>
    <p:sldId id="289" r:id="rId18"/>
    <p:sldId id="286" r:id="rId19"/>
    <p:sldId id="284" r:id="rId20"/>
    <p:sldId id="268" r:id="rId21"/>
    <p:sldId id="275" r:id="rId22"/>
    <p:sldId id="276" r:id="rId23"/>
    <p:sldId id="278" r:id="rId24"/>
    <p:sldId id="279" r:id="rId25"/>
    <p:sldId id="280" r:id="rId26"/>
    <p:sldId id="277"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2CB03B-95AF-4923-93A4-CAEEA0527F68}" type="datetimeFigureOut">
              <a:rPr lang="en-US" smtClean="0"/>
              <a:t>10/11/2017</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0B3DD8E4-0855-49A9-AA2F-16EEE5B8D86F}"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2CB03B-95AF-4923-93A4-CAEEA0527F68}"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DD8E4-0855-49A9-AA2F-16EEE5B8D8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2CB03B-95AF-4923-93A4-CAEEA0527F68}"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0B3DD8E4-0855-49A9-AA2F-16EEE5B8D86F}"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CB03B-95AF-4923-93A4-CAEEA0527F68}"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DD8E4-0855-49A9-AA2F-16EEE5B8D8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CB03B-95AF-4923-93A4-CAEEA0527F68}" type="datetimeFigureOut">
              <a:rPr lang="en-US" smtClean="0"/>
              <a:t>10/11/2017</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0B3DD8E4-0855-49A9-AA2F-16EEE5B8D86F}"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2CB03B-95AF-4923-93A4-CAEEA0527F68}"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DD8E4-0855-49A9-AA2F-16EEE5B8D8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2CB03B-95AF-4923-93A4-CAEEA0527F68}"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3DD8E4-0855-49A9-AA2F-16EEE5B8D8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2CB03B-95AF-4923-93A4-CAEEA0527F68}"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3DD8E4-0855-49A9-AA2F-16EEE5B8D8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CB03B-95AF-4923-93A4-CAEEA0527F68}"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3DD8E4-0855-49A9-AA2F-16EEE5B8D8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2CB03B-95AF-4923-93A4-CAEEA0527F68}"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DD8E4-0855-49A9-AA2F-16EEE5B8D86F}"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BA2CB03B-95AF-4923-93A4-CAEEA0527F68}"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DD8E4-0855-49A9-AA2F-16EEE5B8D86F}"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A2CB03B-95AF-4923-93A4-CAEEA0527F68}" type="datetimeFigureOut">
              <a:rPr lang="en-US" smtClean="0"/>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B3DD8E4-0855-49A9-AA2F-16EEE5B8D86F}"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ommonapp.org/Login#!PublicPages/AllMembers"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pstudynotes.org/common-ap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College Admissions Essays 101</a:t>
            </a:r>
          </a:p>
        </p:txBody>
      </p:sp>
      <p:sp>
        <p:nvSpPr>
          <p:cNvPr id="3" name="Subtitle 2"/>
          <p:cNvSpPr>
            <a:spLocks noGrp="1"/>
          </p:cNvSpPr>
          <p:nvPr>
            <p:ph type="subTitle" idx="1"/>
          </p:nvPr>
        </p:nvSpPr>
        <p:spPr>
          <a:xfrm>
            <a:off x="152400" y="457200"/>
            <a:ext cx="8991600" cy="1676400"/>
          </a:xfrm>
        </p:spPr>
        <p:txBody>
          <a:bodyPr>
            <a:normAutofit fontScale="92500" lnSpcReduction="20000"/>
          </a:bodyPr>
          <a:lstStyle/>
          <a:p>
            <a:r>
              <a:rPr lang="en-US" sz="3200" u="sng" dirty="0">
                <a:latin typeface="+mj-lt"/>
              </a:rPr>
              <a:t>In this lesson, you will:</a:t>
            </a:r>
          </a:p>
          <a:p>
            <a:pPr marL="457200" indent="-457200" algn="l">
              <a:buFont typeface="Arial" panose="020B0604020202020204" pitchFamily="34" charset="0"/>
              <a:buChar char="•"/>
            </a:pPr>
            <a:r>
              <a:rPr lang="en-US" dirty="0"/>
              <a:t>Step 1: Organize your essay plans &amp; prompts</a:t>
            </a:r>
          </a:p>
          <a:p>
            <a:pPr marL="457200" indent="-457200" algn="l">
              <a:buFont typeface="Arial" panose="020B0604020202020204" pitchFamily="34" charset="0"/>
              <a:buChar char="•"/>
            </a:pPr>
            <a:r>
              <a:rPr lang="en-US" dirty="0"/>
              <a:t>Step 2: Learn about the Common </a:t>
            </a:r>
            <a:r>
              <a:rPr lang="en-US" dirty="0" smtClean="0"/>
              <a:t>App essay</a:t>
            </a:r>
            <a:endParaRPr lang="en-US" dirty="0"/>
          </a:p>
          <a:p>
            <a:pPr marL="457200" indent="-457200" algn="l">
              <a:buFont typeface="Arial" panose="020B0604020202020204" pitchFamily="34" charset="0"/>
              <a:buChar char="•"/>
            </a:pPr>
            <a:r>
              <a:rPr lang="en-US" dirty="0"/>
              <a:t>Step 3: Read samples &amp; write rough drafts of your essay(s)</a:t>
            </a:r>
          </a:p>
          <a:p>
            <a:pPr marL="457200" indent="-457200" algn="l">
              <a:buFont typeface="Arial" panose="020B0604020202020204" pitchFamily="34" charset="0"/>
              <a:buChar char="•"/>
            </a:pPr>
            <a:r>
              <a:rPr lang="en-US" dirty="0"/>
              <a:t>Step 4: Revise and edit your essays into final drafts</a:t>
            </a:r>
          </a:p>
          <a:p>
            <a:pPr marL="457200" indent="-457200" algn="l">
              <a:buFont typeface="Arial" panose="020B0604020202020204" pitchFamily="34" charset="0"/>
              <a:buChar char="•"/>
            </a:pPr>
            <a:endParaRPr lang="en-US" dirty="0"/>
          </a:p>
        </p:txBody>
      </p:sp>
      <p:pic>
        <p:nvPicPr>
          <p:cNvPr id="1028" name="Picture 4" descr="Pen, Office, Fountain Pens, To Wri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122" l="0" r="100000">
                        <a14:foregroundMark x1="8438" y1="47887" x2="8438" y2="47887"/>
                        <a14:foregroundMark x1="6250" y1="49061" x2="6250" y2="49061"/>
                        <a14:foregroundMark x1="10156" y1="46009" x2="10156" y2="46009"/>
                        <a14:foregroundMark x1="95156" y1="80516" x2="95156" y2="80516"/>
                        <a14:foregroundMark x1="94844" y1="79108" x2="94844" y2="79108"/>
                        <a14:foregroundMark x1="94375" y1="81690" x2="94375" y2="81690"/>
                      </a14:backgroundRemoval>
                    </a14:imgEffect>
                  </a14:imgLayer>
                </a14:imgProps>
              </a:ext>
              <a:ext uri="{28A0092B-C50C-407E-A947-70E740481C1C}">
                <a14:useLocalDpi xmlns:a14="http://schemas.microsoft.com/office/drawing/2010/main" val="0"/>
              </a:ext>
            </a:extLst>
          </a:blip>
          <a:srcRect/>
          <a:stretch>
            <a:fillRect/>
          </a:stretch>
        </p:blipFill>
        <p:spPr bwMode="auto">
          <a:xfrm>
            <a:off x="2209800" y="4114800"/>
            <a:ext cx="4607775" cy="3067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6DC12D-F800-43C9-97A7-2A15380D178B}"/>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solidFill>
                  <a:schemeClr val="bg1"/>
                </a:solidFill>
              </a:rPr>
              <a:t>Copyright Secondary Sara (2017)</a:t>
            </a:r>
          </a:p>
        </p:txBody>
      </p:sp>
    </p:spTree>
    <p:extLst>
      <p:ext uri="{BB962C8B-B14F-4D97-AF65-F5344CB8AC3E}">
        <p14:creationId xmlns:p14="http://schemas.microsoft.com/office/powerpoint/2010/main" val="1619347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Common App Directions</a:t>
            </a:r>
          </a:p>
        </p:txBody>
      </p:sp>
      <p:sp>
        <p:nvSpPr>
          <p:cNvPr id="5" name="Content Placeholder 4"/>
          <p:cNvSpPr>
            <a:spLocks noGrp="1"/>
          </p:cNvSpPr>
          <p:nvPr>
            <p:ph idx="1"/>
          </p:nvPr>
        </p:nvSpPr>
        <p:spPr>
          <a:xfrm>
            <a:off x="152400" y="1600200"/>
            <a:ext cx="4876800" cy="5105400"/>
          </a:xfrm>
        </p:spPr>
        <p:txBody>
          <a:bodyPr>
            <a:normAutofit/>
          </a:bodyPr>
          <a:lstStyle/>
          <a:p>
            <a:r>
              <a:rPr lang="en-US" dirty="0"/>
              <a:t>Do NOT make your Common App essays too </a:t>
            </a:r>
            <a:r>
              <a:rPr lang="en-US" u="sng" dirty="0"/>
              <a:t>specific</a:t>
            </a:r>
            <a:r>
              <a:rPr lang="en-US" dirty="0"/>
              <a:t> to any one college, since all of the ones you apply to will see the same one. </a:t>
            </a:r>
            <a:endParaRPr lang="en-US" dirty="0" smtClean="0"/>
          </a:p>
          <a:p>
            <a:r>
              <a:rPr lang="en-US" dirty="0" smtClean="0"/>
              <a:t>The </a:t>
            </a:r>
            <a:r>
              <a:rPr lang="en-US" dirty="0"/>
              <a:t>word limit is </a:t>
            </a:r>
            <a:r>
              <a:rPr lang="en-US" u="sng" dirty="0"/>
              <a:t>650</a:t>
            </a:r>
            <a:r>
              <a:rPr lang="en-US" dirty="0"/>
              <a:t> words </a:t>
            </a:r>
            <a:r>
              <a:rPr lang="en-US" dirty="0" smtClean="0"/>
              <a:t>(Pay </a:t>
            </a:r>
            <a:r>
              <a:rPr lang="en-US" dirty="0"/>
              <a:t>attention to </a:t>
            </a:r>
            <a:r>
              <a:rPr lang="en-US" u="sng" dirty="0"/>
              <a:t>formatting</a:t>
            </a:r>
            <a:r>
              <a:rPr lang="en-US" dirty="0"/>
              <a:t> when you copy/paste it into the App </a:t>
            </a:r>
          </a:p>
          <a:p>
            <a:r>
              <a:rPr lang="en-US" dirty="0" smtClean="0"/>
              <a:t>You </a:t>
            </a:r>
            <a:r>
              <a:rPr lang="en-US" dirty="0"/>
              <a:t>can change your essay up to three times when you submit it, BUT you should really turn in the best possible essay on the </a:t>
            </a:r>
            <a:r>
              <a:rPr lang="en-US" u="sng" dirty="0"/>
              <a:t>first</a:t>
            </a:r>
            <a:r>
              <a:rPr lang="en-US" dirty="0"/>
              <a:t> try!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95450"/>
            <a:ext cx="3323273" cy="487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BC6177C6-E0AE-40F9-B213-96A5DA277EB9}"/>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89008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Prompt Analysis: #1</a:t>
            </a:r>
          </a:p>
        </p:txBody>
      </p:sp>
      <p:sp>
        <p:nvSpPr>
          <p:cNvPr id="5" name="Content Placeholder 4"/>
          <p:cNvSpPr>
            <a:spLocks noGrp="1"/>
          </p:cNvSpPr>
          <p:nvPr>
            <p:ph idx="1"/>
          </p:nvPr>
        </p:nvSpPr>
        <p:spPr>
          <a:xfrm>
            <a:off x="228600" y="1600200"/>
            <a:ext cx="8552688" cy="5138928"/>
          </a:xfrm>
        </p:spPr>
        <p:txBody>
          <a:bodyPr>
            <a:normAutofit fontScale="92500" lnSpcReduction="20000"/>
          </a:bodyPr>
          <a:lstStyle/>
          <a:p>
            <a:r>
              <a:rPr lang="en-US" sz="2400" dirty="0"/>
              <a:t>Some students have a </a:t>
            </a:r>
            <a:r>
              <a:rPr lang="en-US" sz="2400" dirty="0">
                <a:highlight>
                  <a:srgbClr val="FFFF00"/>
                </a:highlight>
              </a:rPr>
              <a:t>background, identity, interest, or talent </a:t>
            </a:r>
            <a:r>
              <a:rPr lang="en-US" sz="2400" dirty="0"/>
              <a:t>that is so meaningful they believe their application would be incomplete without it. If this sounds like you, then please share your story.</a:t>
            </a:r>
          </a:p>
          <a:p>
            <a:pPr marL="0" indent="0">
              <a:buNone/>
            </a:pPr>
            <a:endParaRPr lang="en-US" sz="2400" b="1" dirty="0"/>
          </a:p>
          <a:p>
            <a:pPr lvl="1"/>
            <a:r>
              <a:rPr lang="en-US" sz="2400" b="1" u="sng" dirty="0"/>
              <a:t>Good for you if</a:t>
            </a:r>
            <a:r>
              <a:rPr lang="en-US" sz="2400" dirty="0"/>
              <a:t>: you have a major accomplishment, a unique cultural background, or an interesting personal situation that:</a:t>
            </a:r>
          </a:p>
          <a:p>
            <a:pPr lvl="2"/>
            <a:r>
              <a:rPr lang="en-US" sz="2000" dirty="0"/>
              <a:t>Hasn’t been addressed anywhere else in the application, and/or</a:t>
            </a:r>
          </a:p>
          <a:p>
            <a:pPr lvl="2"/>
            <a:r>
              <a:rPr lang="en-US" sz="2000" dirty="0"/>
              <a:t>Would help EXPLAIN something about your app. </a:t>
            </a:r>
          </a:p>
          <a:p>
            <a:pPr lvl="1"/>
            <a:r>
              <a:rPr lang="en-US" sz="2200" b="1" u="sng" dirty="0"/>
              <a:t>The TRAP is</a:t>
            </a:r>
            <a:r>
              <a:rPr lang="en-US" sz="2200" dirty="0"/>
              <a:t>: </a:t>
            </a:r>
          </a:p>
          <a:p>
            <a:pPr lvl="2"/>
            <a:r>
              <a:rPr lang="en-US" sz="2100" dirty="0"/>
              <a:t>that you’ll spend too long writing about that situation, instead of circling back to how great </a:t>
            </a:r>
            <a:r>
              <a:rPr lang="en-US" sz="2100" u="sng" dirty="0"/>
              <a:t>you</a:t>
            </a:r>
            <a:r>
              <a:rPr lang="en-US" sz="2100" dirty="0"/>
              <a:t> are, OR</a:t>
            </a:r>
          </a:p>
          <a:p>
            <a:pPr lvl="2"/>
            <a:r>
              <a:rPr lang="en-US" sz="2100" dirty="0"/>
              <a:t>that your chosen story won’t show personal growth or positive attributes.  </a:t>
            </a:r>
          </a:p>
          <a:p>
            <a:pPr lvl="1"/>
            <a:r>
              <a:rPr lang="en-US" sz="2300" b="1" u="sng" dirty="0"/>
              <a:t>Here’s the Deal</a:t>
            </a:r>
            <a:r>
              <a:rPr lang="en-US" sz="2300" dirty="0"/>
              <a:t>: This is (arguably) the most open-ended prompt of all five. Sometimes this prompt is used to make excuses, and sometimes it is used to tell awesome stories of overcoming adversity or a unique point of view/experience! Use this to highlight why you’re unique, talented, or another positive </a:t>
            </a:r>
            <a:r>
              <a:rPr lang="en-US" sz="2300" dirty="0" smtClean="0"/>
              <a:t>characteristic.</a:t>
            </a:r>
            <a:endParaRPr lang="en-US" sz="2300" dirty="0"/>
          </a:p>
          <a:p>
            <a:endParaRPr lang="en-US" dirty="0"/>
          </a:p>
        </p:txBody>
      </p:sp>
      <p:sp>
        <p:nvSpPr>
          <p:cNvPr id="6" name="Text Placeholder 5"/>
          <p:cNvSpPr>
            <a:spLocks noGrp="1"/>
          </p:cNvSpPr>
          <p:nvPr>
            <p:ph type="body" sz="half" idx="2"/>
          </p:nvPr>
        </p:nvSpPr>
        <p:spPr/>
        <p:txBody>
          <a:bodyPr/>
          <a:lstStyle/>
          <a:p>
            <a:r>
              <a:rPr lang="en-US" dirty="0"/>
              <a:t>Common App</a:t>
            </a:r>
          </a:p>
          <a:p>
            <a:r>
              <a:rPr lang="en-US" dirty="0"/>
              <a:t>(Same prompt as past years)</a:t>
            </a:r>
          </a:p>
        </p:txBody>
      </p:sp>
      <p:sp>
        <p:nvSpPr>
          <p:cNvPr id="7" name="TextBox 6">
            <a:extLst>
              <a:ext uri="{FF2B5EF4-FFF2-40B4-BE49-F238E27FC236}">
                <a16:creationId xmlns:a16="http://schemas.microsoft.com/office/drawing/2014/main" id="{B1CB60D0-7FEB-4004-83BF-DE2D3647A8FA}"/>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76431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Prompt Analysis: #2</a:t>
            </a:r>
          </a:p>
        </p:txBody>
      </p:sp>
      <p:sp>
        <p:nvSpPr>
          <p:cNvPr id="3" name="Content Placeholder 2"/>
          <p:cNvSpPr>
            <a:spLocks noGrp="1"/>
          </p:cNvSpPr>
          <p:nvPr>
            <p:ph idx="1"/>
          </p:nvPr>
        </p:nvSpPr>
        <p:spPr>
          <a:xfrm>
            <a:off x="228600" y="1719072"/>
            <a:ext cx="8686800" cy="5138928"/>
          </a:xfrm>
        </p:spPr>
        <p:txBody>
          <a:bodyPr>
            <a:normAutofit lnSpcReduction="10000"/>
          </a:bodyPr>
          <a:lstStyle/>
          <a:p>
            <a:r>
              <a:rPr lang="en-US" sz="2000" dirty="0"/>
              <a:t>The lessons we take from </a:t>
            </a:r>
            <a:r>
              <a:rPr lang="en-US" sz="2000" i="1" dirty="0"/>
              <a:t>obstacles we encounter</a:t>
            </a:r>
            <a:r>
              <a:rPr lang="en-US" sz="2000" dirty="0"/>
              <a:t> can be fundamental to later success. Recount a time when you faced a </a:t>
            </a:r>
            <a:r>
              <a:rPr lang="en-US" sz="2000" i="1" dirty="0"/>
              <a:t>challenge, setback, or failure.</a:t>
            </a:r>
            <a:r>
              <a:rPr lang="en-US" sz="2000" dirty="0"/>
              <a:t> </a:t>
            </a:r>
            <a:r>
              <a:rPr lang="en-US" sz="2000" dirty="0">
                <a:highlight>
                  <a:srgbClr val="FFFF00"/>
                </a:highlight>
              </a:rPr>
              <a:t>How did it affect you, and what did you learn </a:t>
            </a:r>
            <a:r>
              <a:rPr lang="en-US" sz="2000" dirty="0"/>
              <a:t>from the experience?*</a:t>
            </a:r>
          </a:p>
          <a:p>
            <a:pPr marL="0" indent="0">
              <a:buNone/>
            </a:pPr>
            <a:endParaRPr lang="en-US" sz="1800" b="1" dirty="0"/>
          </a:p>
          <a:p>
            <a:pPr lvl="1"/>
            <a:r>
              <a:rPr lang="en-US" sz="2000" b="1" u="sng" dirty="0"/>
              <a:t>Good for you if</a:t>
            </a:r>
            <a:r>
              <a:rPr lang="en-US" sz="1600" dirty="0"/>
              <a:t>: you have overcome adversity and triumphed, whether it was small and personal or large and public. </a:t>
            </a:r>
          </a:p>
          <a:p>
            <a:pPr lvl="2"/>
            <a:r>
              <a:rPr lang="en-US" sz="1700" dirty="0"/>
              <a:t>This is sometimes used to explain academic struggles. </a:t>
            </a:r>
          </a:p>
          <a:p>
            <a:pPr lvl="1"/>
            <a:r>
              <a:rPr lang="en-US" sz="2000" b="1" u="sng" dirty="0"/>
              <a:t>The TRAP is</a:t>
            </a:r>
            <a:r>
              <a:rPr lang="en-US" sz="1600" dirty="0"/>
              <a:t>:  Focusing disproportionately on the failure, instead of sufficiently talking about:</a:t>
            </a:r>
          </a:p>
          <a:p>
            <a:pPr lvl="2"/>
            <a:r>
              <a:rPr lang="en-US" sz="1700" dirty="0"/>
              <a:t>How you grew as a result of the failure</a:t>
            </a:r>
          </a:p>
          <a:p>
            <a:pPr lvl="2"/>
            <a:r>
              <a:rPr lang="en-US" sz="1700" dirty="0"/>
              <a:t>The process you used to overcome it</a:t>
            </a:r>
          </a:p>
          <a:p>
            <a:pPr lvl="2"/>
            <a:r>
              <a:rPr lang="en-US" sz="1700" dirty="0"/>
              <a:t>How you are better/stronger now (and thus a better future college student)</a:t>
            </a:r>
          </a:p>
          <a:p>
            <a:pPr lvl="1"/>
            <a:r>
              <a:rPr lang="en-US" sz="2000" b="1" u="sng" dirty="0"/>
              <a:t>Here’s the Deal</a:t>
            </a:r>
            <a:r>
              <a:rPr lang="en-US" sz="1600" dirty="0"/>
              <a:t>: This is a problem/solution essay in disguise. </a:t>
            </a:r>
          </a:p>
          <a:p>
            <a:pPr lvl="2"/>
            <a:r>
              <a:rPr lang="en-US" sz="1600" dirty="0"/>
              <a:t>Keep the balance appropriate (see above)</a:t>
            </a:r>
          </a:p>
          <a:p>
            <a:pPr lvl="2"/>
            <a:r>
              <a:rPr lang="en-US" sz="1600" dirty="0"/>
              <a:t>Have a POINT (thesis or theme)</a:t>
            </a:r>
          </a:p>
          <a:p>
            <a:pPr lvl="2"/>
            <a:r>
              <a:rPr lang="en-US" sz="1600" dirty="0"/>
              <a:t>Be careful of clichés and exaggerations. You want to elicit real, honest emotion, and not over-dramatize a failure that wasn’t actually significant. </a:t>
            </a:r>
          </a:p>
          <a:p>
            <a:endParaRPr lang="en-US" dirty="0"/>
          </a:p>
        </p:txBody>
      </p:sp>
      <p:sp>
        <p:nvSpPr>
          <p:cNvPr id="4" name="Text Placeholder 3"/>
          <p:cNvSpPr>
            <a:spLocks noGrp="1"/>
          </p:cNvSpPr>
          <p:nvPr>
            <p:ph type="body" sz="half" idx="2"/>
          </p:nvPr>
        </p:nvSpPr>
        <p:spPr/>
        <p:txBody>
          <a:bodyPr/>
          <a:lstStyle/>
          <a:p>
            <a:r>
              <a:rPr lang="en-US" dirty="0"/>
              <a:t>Common App</a:t>
            </a:r>
          </a:p>
          <a:p>
            <a:r>
              <a:rPr lang="en-US" dirty="0"/>
              <a:t>(Revised 2017-18)</a:t>
            </a:r>
          </a:p>
        </p:txBody>
      </p:sp>
      <p:sp>
        <p:nvSpPr>
          <p:cNvPr id="5" name="TextBox 4">
            <a:extLst>
              <a:ext uri="{FF2B5EF4-FFF2-40B4-BE49-F238E27FC236}">
                <a16:creationId xmlns:a16="http://schemas.microsoft.com/office/drawing/2014/main" id="{E3229F71-F6CB-4E0E-B01A-C81B49186470}"/>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18204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Prompt Analysis #3</a:t>
            </a:r>
          </a:p>
        </p:txBody>
      </p:sp>
      <p:sp>
        <p:nvSpPr>
          <p:cNvPr id="3" name="Content Placeholder 2"/>
          <p:cNvSpPr>
            <a:spLocks noGrp="1"/>
          </p:cNvSpPr>
          <p:nvPr>
            <p:ph idx="1"/>
          </p:nvPr>
        </p:nvSpPr>
        <p:spPr>
          <a:xfrm>
            <a:off x="228600" y="1719072"/>
            <a:ext cx="8534400" cy="4535424"/>
          </a:xfrm>
        </p:spPr>
        <p:txBody>
          <a:bodyPr>
            <a:normAutofit/>
          </a:bodyPr>
          <a:lstStyle/>
          <a:p>
            <a:r>
              <a:rPr lang="en-US" sz="2800" dirty="0"/>
              <a:t>Reflect on a time when you </a:t>
            </a:r>
            <a:r>
              <a:rPr lang="en-US" sz="2800" i="1" dirty="0"/>
              <a:t>questioned </a:t>
            </a:r>
            <a:r>
              <a:rPr lang="en-US" sz="2800" dirty="0"/>
              <a:t>or challenged a belief or idea. </a:t>
            </a:r>
            <a:r>
              <a:rPr lang="en-US" sz="2800" dirty="0">
                <a:highlight>
                  <a:srgbClr val="FFFF00"/>
                </a:highlight>
              </a:rPr>
              <a:t>What prompted your </a:t>
            </a:r>
            <a:r>
              <a:rPr lang="en-US" sz="2800" i="1" dirty="0">
                <a:highlight>
                  <a:srgbClr val="FFFF00"/>
                </a:highlight>
              </a:rPr>
              <a:t>thinking</a:t>
            </a:r>
            <a:r>
              <a:rPr lang="en-US" sz="2800" dirty="0">
                <a:highlight>
                  <a:srgbClr val="FFFF00"/>
                </a:highlight>
              </a:rPr>
              <a:t>? What </a:t>
            </a:r>
            <a:r>
              <a:rPr lang="en-US" sz="2800" i="1" dirty="0">
                <a:highlight>
                  <a:srgbClr val="FFFF00"/>
                </a:highlight>
              </a:rPr>
              <a:t>was the outcome</a:t>
            </a:r>
            <a:r>
              <a:rPr lang="en-US" sz="2800" dirty="0">
                <a:highlight>
                  <a:srgbClr val="FFFF00"/>
                </a:highlight>
              </a:rPr>
              <a:t>?</a:t>
            </a:r>
            <a:r>
              <a:rPr lang="en-US" sz="2800" dirty="0"/>
              <a:t>*</a:t>
            </a:r>
          </a:p>
          <a:p>
            <a:pPr marL="0" indent="0">
              <a:buNone/>
            </a:pPr>
            <a:endParaRPr lang="en-US" sz="1800" b="1" dirty="0"/>
          </a:p>
          <a:p>
            <a:pPr lvl="1"/>
            <a:r>
              <a:rPr lang="en-US" sz="2400" b="1" u="sng" dirty="0"/>
              <a:t>Good for you if</a:t>
            </a:r>
            <a:r>
              <a:rPr lang="en-US" sz="2400" dirty="0"/>
              <a:t>: </a:t>
            </a:r>
            <a:r>
              <a:rPr lang="en-US" sz="2000" dirty="0"/>
              <a:t>you’ve wrestled with ethics, been a whistleblower, had a shift in beliefs, actively questioned tradition, etc. </a:t>
            </a:r>
          </a:p>
          <a:p>
            <a:pPr lvl="1"/>
            <a:r>
              <a:rPr lang="en-US" sz="2400" b="1" u="sng" dirty="0"/>
              <a:t>The TRAP is</a:t>
            </a:r>
            <a:r>
              <a:rPr lang="en-US" sz="2400" dirty="0"/>
              <a:t>: </a:t>
            </a:r>
          </a:p>
          <a:p>
            <a:pPr lvl="2"/>
            <a:r>
              <a:rPr lang="en-US" sz="2000" dirty="0"/>
              <a:t>Talking too much about just the situation (and not making a point about who you are, what you believe in, what you’re like, etc.)</a:t>
            </a:r>
          </a:p>
          <a:p>
            <a:pPr lvl="1"/>
            <a:r>
              <a:rPr lang="en-US" sz="2400" b="1" u="sng" dirty="0"/>
              <a:t>Here’s the Deal</a:t>
            </a:r>
            <a:r>
              <a:rPr lang="en-US" sz="2400" dirty="0"/>
              <a:t>: </a:t>
            </a:r>
            <a:r>
              <a:rPr lang="en-US" sz="2000" dirty="0"/>
              <a:t>If you pick this one, make sure it’s a meaningful story in which you learned </a:t>
            </a:r>
            <a:r>
              <a:rPr lang="en-US" sz="2000" dirty="0" smtClean="0"/>
              <a:t>something.</a:t>
            </a:r>
            <a:endParaRPr lang="en-US" sz="2000" dirty="0"/>
          </a:p>
          <a:p>
            <a:pPr lvl="1"/>
            <a:endParaRPr lang="en-US" dirty="0"/>
          </a:p>
          <a:p>
            <a:endParaRPr lang="en-US" dirty="0"/>
          </a:p>
        </p:txBody>
      </p:sp>
      <p:sp>
        <p:nvSpPr>
          <p:cNvPr id="4" name="Text Placeholder 3"/>
          <p:cNvSpPr>
            <a:spLocks noGrp="1"/>
          </p:cNvSpPr>
          <p:nvPr>
            <p:ph type="body" sz="half" idx="2"/>
          </p:nvPr>
        </p:nvSpPr>
        <p:spPr/>
        <p:txBody>
          <a:bodyPr/>
          <a:lstStyle/>
          <a:p>
            <a:r>
              <a:rPr lang="en-US" dirty="0"/>
              <a:t>Common App</a:t>
            </a:r>
          </a:p>
          <a:p>
            <a:r>
              <a:rPr lang="en-US" dirty="0"/>
              <a:t>(Revised 2017-18)</a:t>
            </a:r>
          </a:p>
        </p:txBody>
      </p:sp>
      <p:sp>
        <p:nvSpPr>
          <p:cNvPr id="5" name="TextBox 4">
            <a:extLst>
              <a:ext uri="{FF2B5EF4-FFF2-40B4-BE49-F238E27FC236}">
                <a16:creationId xmlns:a16="http://schemas.microsoft.com/office/drawing/2014/main" id="{FB3ED142-900F-480D-BCE3-3B9DE4DE560D}"/>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369056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Prompt Analysis: #4</a:t>
            </a:r>
          </a:p>
        </p:txBody>
      </p:sp>
      <p:sp>
        <p:nvSpPr>
          <p:cNvPr id="3" name="Content Placeholder 2"/>
          <p:cNvSpPr>
            <a:spLocks noGrp="1"/>
          </p:cNvSpPr>
          <p:nvPr>
            <p:ph idx="1"/>
          </p:nvPr>
        </p:nvSpPr>
        <p:spPr>
          <a:xfrm>
            <a:off x="76200" y="1600200"/>
            <a:ext cx="8839200" cy="5138928"/>
          </a:xfrm>
        </p:spPr>
        <p:txBody>
          <a:bodyPr>
            <a:normAutofit fontScale="92500" lnSpcReduction="10000"/>
          </a:bodyPr>
          <a:lstStyle/>
          <a:p>
            <a:r>
              <a:rPr lang="en-US" sz="2400" dirty="0"/>
              <a:t>Describe a problem you've solved or a problem you'd like to solve. It can be an intellectual challenge, a research query, an ethical dilemma - anything that is of personal importance, no matter the scale. Explain </a:t>
            </a:r>
            <a:r>
              <a:rPr lang="en-US" sz="2400" dirty="0">
                <a:highlight>
                  <a:srgbClr val="FFFF00"/>
                </a:highlight>
              </a:rPr>
              <a:t>its significance to you and what steps you took or could be taken to identify a solution. </a:t>
            </a:r>
          </a:p>
          <a:p>
            <a:pPr marL="0" indent="0">
              <a:buNone/>
            </a:pPr>
            <a:endParaRPr lang="en-US" sz="1000" i="1" dirty="0"/>
          </a:p>
          <a:p>
            <a:pPr lvl="1"/>
            <a:r>
              <a:rPr lang="en-US" b="1" u="sng" dirty="0"/>
              <a:t>Good for you if</a:t>
            </a:r>
            <a:r>
              <a:rPr lang="en-US" dirty="0"/>
              <a:t>: </a:t>
            </a:r>
            <a:r>
              <a:rPr lang="en-US" sz="2200" dirty="0"/>
              <a:t>You’ve had an opportunity to be innovative, do research, </a:t>
            </a:r>
            <a:r>
              <a:rPr lang="en-US" sz="2200" dirty="0" smtClean="0"/>
              <a:t>or pursue </a:t>
            </a:r>
            <a:r>
              <a:rPr lang="en-US" sz="2200" dirty="0"/>
              <a:t>a goal, </a:t>
            </a:r>
            <a:r>
              <a:rPr lang="en-US" sz="2200" dirty="0" smtClean="0"/>
              <a:t>OR if you </a:t>
            </a:r>
            <a:r>
              <a:rPr lang="en-US" sz="2200" dirty="0"/>
              <a:t>have a passion for a specific issue. </a:t>
            </a:r>
          </a:p>
          <a:p>
            <a:pPr lvl="1"/>
            <a:r>
              <a:rPr lang="en-US" b="1" u="sng" dirty="0"/>
              <a:t>The TRAP is</a:t>
            </a:r>
            <a:r>
              <a:rPr lang="en-US" dirty="0"/>
              <a:t>: </a:t>
            </a:r>
            <a:r>
              <a:rPr lang="en-US" sz="2200" dirty="0"/>
              <a:t>Talking about the problem and solution exclusively (and not letting it reflect you, your passions, your talents, your goals, or your actions). </a:t>
            </a:r>
            <a:endParaRPr lang="en-US" dirty="0"/>
          </a:p>
          <a:p>
            <a:pPr lvl="1"/>
            <a:r>
              <a:rPr lang="en-US" b="1" u="sng" dirty="0"/>
              <a:t>Here’s the Deal</a:t>
            </a:r>
            <a:r>
              <a:rPr lang="en-US" dirty="0"/>
              <a:t>: </a:t>
            </a:r>
          </a:p>
          <a:p>
            <a:pPr lvl="2"/>
            <a:r>
              <a:rPr lang="en-US" sz="2200" dirty="0"/>
              <a:t>Like prompt #2, this is a problem/solution essay in disguise.</a:t>
            </a:r>
          </a:p>
          <a:p>
            <a:pPr lvl="2"/>
            <a:r>
              <a:rPr lang="en-US" sz="2200" dirty="0"/>
              <a:t>This prompt has all kinds of potential! </a:t>
            </a:r>
            <a:r>
              <a:rPr lang="en-US" sz="2200" dirty="0" smtClean="0"/>
              <a:t>Admissions directors </a:t>
            </a:r>
            <a:r>
              <a:rPr lang="en-US" sz="2200" dirty="0"/>
              <a:t>want to see critical thinking, your values, and your problem-solving skills ALL wrapped into one. </a:t>
            </a:r>
            <a:endParaRPr lang="en-US" dirty="0"/>
          </a:p>
          <a:p>
            <a:endParaRPr lang="en-US" i="1" dirty="0"/>
          </a:p>
          <a:p>
            <a:endParaRPr lang="en-US" dirty="0"/>
          </a:p>
        </p:txBody>
      </p:sp>
      <p:sp>
        <p:nvSpPr>
          <p:cNvPr id="4" name="Text Placeholder 3"/>
          <p:cNvSpPr>
            <a:spLocks noGrp="1"/>
          </p:cNvSpPr>
          <p:nvPr>
            <p:ph type="body" sz="half" idx="2"/>
          </p:nvPr>
        </p:nvSpPr>
        <p:spPr/>
        <p:txBody>
          <a:bodyPr/>
          <a:lstStyle/>
          <a:p>
            <a:r>
              <a:rPr lang="en-US" dirty="0"/>
              <a:t>Common App</a:t>
            </a:r>
          </a:p>
          <a:p>
            <a:r>
              <a:rPr lang="en-US" dirty="0"/>
              <a:t>(Same prompt as past years) </a:t>
            </a:r>
          </a:p>
        </p:txBody>
      </p:sp>
      <p:sp>
        <p:nvSpPr>
          <p:cNvPr id="5" name="TextBox 4">
            <a:extLst>
              <a:ext uri="{FF2B5EF4-FFF2-40B4-BE49-F238E27FC236}">
                <a16:creationId xmlns:a16="http://schemas.microsoft.com/office/drawing/2014/main" id="{A42AAD65-D51D-4B71-B0B0-8DDC8B5EA199}"/>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6981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Prompt Analysis: #5</a:t>
            </a:r>
          </a:p>
        </p:txBody>
      </p:sp>
      <p:sp>
        <p:nvSpPr>
          <p:cNvPr id="3" name="Content Placeholder 2"/>
          <p:cNvSpPr>
            <a:spLocks noGrp="1"/>
          </p:cNvSpPr>
          <p:nvPr>
            <p:ph idx="1"/>
          </p:nvPr>
        </p:nvSpPr>
        <p:spPr>
          <a:xfrm>
            <a:off x="152400" y="1719072"/>
            <a:ext cx="8839200" cy="4910328"/>
          </a:xfrm>
        </p:spPr>
        <p:txBody>
          <a:bodyPr>
            <a:normAutofit/>
          </a:bodyPr>
          <a:lstStyle/>
          <a:p>
            <a:r>
              <a:rPr lang="en-US" sz="2800" dirty="0"/>
              <a:t>Discuss an accomplishment, event, or </a:t>
            </a:r>
            <a:r>
              <a:rPr lang="en-US" sz="2800" i="1" dirty="0"/>
              <a:t>realization</a:t>
            </a:r>
            <a:r>
              <a:rPr lang="en-US" sz="2800" dirty="0"/>
              <a:t> that </a:t>
            </a:r>
            <a:r>
              <a:rPr lang="en-US" sz="2800" i="1" dirty="0"/>
              <a:t>sparked a period of </a:t>
            </a:r>
            <a:r>
              <a:rPr lang="en-US" sz="2800" i="1" dirty="0">
                <a:highlight>
                  <a:srgbClr val="FFFF00"/>
                </a:highlight>
              </a:rPr>
              <a:t>personal growth </a:t>
            </a:r>
            <a:r>
              <a:rPr lang="en-US" sz="2800" i="1" dirty="0"/>
              <a:t>and a </a:t>
            </a:r>
            <a:r>
              <a:rPr lang="en-US" sz="2800" i="1" dirty="0">
                <a:highlight>
                  <a:srgbClr val="FFFF00"/>
                </a:highlight>
              </a:rPr>
              <a:t>new understanding </a:t>
            </a:r>
            <a:r>
              <a:rPr lang="en-US" sz="2800" i="1" dirty="0"/>
              <a:t>of yourself or others.*</a:t>
            </a:r>
          </a:p>
          <a:p>
            <a:pPr lvl="1"/>
            <a:r>
              <a:rPr lang="en-US" b="1" u="sng" dirty="0"/>
              <a:t>Good for you if</a:t>
            </a:r>
            <a:r>
              <a:rPr lang="en-US" dirty="0"/>
              <a:t>: </a:t>
            </a:r>
            <a:r>
              <a:rPr lang="en-US" sz="2400" dirty="0"/>
              <a:t>you have a unique story to tell about a specific turning point in time, including how it changed you. </a:t>
            </a:r>
            <a:endParaRPr lang="en-US" dirty="0"/>
          </a:p>
          <a:p>
            <a:pPr lvl="1"/>
            <a:r>
              <a:rPr lang="en-US" b="1" u="sng" dirty="0"/>
              <a:t>The TRAP is</a:t>
            </a:r>
            <a:r>
              <a:rPr lang="en-US" dirty="0"/>
              <a:t>: </a:t>
            </a:r>
            <a:r>
              <a:rPr lang="en-US" sz="2400" dirty="0"/>
              <a:t>To talk exclusively about that event, in the past tense, instead of using it to reflect who you are now. </a:t>
            </a:r>
          </a:p>
          <a:p>
            <a:pPr lvl="1"/>
            <a:r>
              <a:rPr lang="en-US" b="1" u="sng" dirty="0"/>
              <a:t>Here’s the Deal</a:t>
            </a:r>
            <a:r>
              <a:rPr lang="en-US" dirty="0"/>
              <a:t>: </a:t>
            </a:r>
            <a:r>
              <a:rPr lang="en-US" sz="2400" dirty="0"/>
              <a:t>Not everyone will have a story that fits this prompt. If you don’t, it’s okay! Pick one of the other ones. </a:t>
            </a:r>
            <a:endParaRPr lang="en-US" dirty="0"/>
          </a:p>
          <a:p>
            <a:endParaRPr lang="en-US" sz="2800" dirty="0"/>
          </a:p>
          <a:p>
            <a:endParaRPr lang="en-US" dirty="0"/>
          </a:p>
        </p:txBody>
      </p:sp>
      <p:sp>
        <p:nvSpPr>
          <p:cNvPr id="4" name="Text Placeholder 3"/>
          <p:cNvSpPr>
            <a:spLocks noGrp="1"/>
          </p:cNvSpPr>
          <p:nvPr>
            <p:ph type="body" sz="half" idx="2"/>
          </p:nvPr>
        </p:nvSpPr>
        <p:spPr/>
        <p:txBody>
          <a:bodyPr/>
          <a:lstStyle/>
          <a:p>
            <a:r>
              <a:rPr lang="en-US" dirty="0"/>
              <a:t>Common App</a:t>
            </a:r>
          </a:p>
          <a:p>
            <a:r>
              <a:rPr lang="en-US" dirty="0"/>
              <a:t>(Revised 2017-18)</a:t>
            </a:r>
          </a:p>
        </p:txBody>
      </p:sp>
      <p:sp>
        <p:nvSpPr>
          <p:cNvPr id="5" name="TextBox 4">
            <a:extLst>
              <a:ext uri="{FF2B5EF4-FFF2-40B4-BE49-F238E27FC236}">
                <a16:creationId xmlns:a16="http://schemas.microsoft.com/office/drawing/2014/main" id="{754A8621-DD3F-43D4-8029-DCB3C79787DF}"/>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162447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Prompt Analysis: #6</a:t>
            </a:r>
          </a:p>
        </p:txBody>
      </p:sp>
      <p:sp>
        <p:nvSpPr>
          <p:cNvPr id="3" name="Content Placeholder 2"/>
          <p:cNvSpPr>
            <a:spLocks noGrp="1"/>
          </p:cNvSpPr>
          <p:nvPr>
            <p:ph idx="1"/>
          </p:nvPr>
        </p:nvSpPr>
        <p:spPr>
          <a:xfrm>
            <a:off x="152400" y="1719072"/>
            <a:ext cx="8839200" cy="4910328"/>
          </a:xfrm>
        </p:spPr>
        <p:txBody>
          <a:bodyPr>
            <a:normAutofit fontScale="92500" lnSpcReduction="10000"/>
          </a:bodyPr>
          <a:lstStyle/>
          <a:p>
            <a:r>
              <a:rPr lang="en-US" sz="2800" i="1" dirty="0"/>
              <a:t>Describe a topic, idea, or concept you find so engaging that it makes you lose all track of time. Why does it </a:t>
            </a:r>
            <a:r>
              <a:rPr lang="en-US" sz="2800" i="1" dirty="0">
                <a:highlight>
                  <a:srgbClr val="FFFF00"/>
                </a:highlight>
              </a:rPr>
              <a:t>captivate you</a:t>
            </a:r>
            <a:r>
              <a:rPr lang="en-US" sz="2800" i="1" dirty="0"/>
              <a:t>? </a:t>
            </a:r>
            <a:r>
              <a:rPr lang="en-US" sz="2800" i="1" dirty="0">
                <a:highlight>
                  <a:srgbClr val="FFFF00"/>
                </a:highlight>
              </a:rPr>
              <a:t>What or who do you turn to </a:t>
            </a:r>
            <a:r>
              <a:rPr lang="en-US" sz="2800" i="1" dirty="0"/>
              <a:t>when you want to learn more? </a:t>
            </a:r>
          </a:p>
          <a:p>
            <a:pPr lvl="1"/>
            <a:r>
              <a:rPr lang="en-US" b="1" u="sng" dirty="0"/>
              <a:t>Good for you if</a:t>
            </a:r>
            <a:r>
              <a:rPr lang="en-US" dirty="0"/>
              <a:t>: </a:t>
            </a:r>
            <a:r>
              <a:rPr lang="en-US" sz="2400" dirty="0"/>
              <a:t>you have a passion, hobby, or skill that you can discuss with great enthusiasm! </a:t>
            </a:r>
            <a:endParaRPr lang="en-US" dirty="0"/>
          </a:p>
          <a:p>
            <a:pPr lvl="1"/>
            <a:r>
              <a:rPr lang="en-US" b="1" u="sng" dirty="0"/>
              <a:t>The TRAP is</a:t>
            </a:r>
            <a:r>
              <a:rPr lang="en-US" dirty="0"/>
              <a:t>: </a:t>
            </a:r>
            <a:r>
              <a:rPr lang="en-US" sz="2400" dirty="0"/>
              <a:t>To talk exclusively about your passion and how great, interesting, or problematic it is; don’t forget to let it reveal YOUR personality, skills, or problem-solving.</a:t>
            </a:r>
          </a:p>
          <a:p>
            <a:pPr lvl="1"/>
            <a:r>
              <a:rPr lang="en-US" b="1" u="sng" dirty="0"/>
              <a:t>Here’s the Deal</a:t>
            </a:r>
            <a:r>
              <a:rPr lang="en-US" dirty="0"/>
              <a:t>: </a:t>
            </a:r>
            <a:r>
              <a:rPr lang="en-US" sz="2400" dirty="0"/>
              <a:t>Colleges are secretly hoping to uncover what kind of student you’ll be – a hard worker? A researcher? Someone who will take on a challenge? Impress them with your passion AND your action steps!</a:t>
            </a:r>
            <a:endParaRPr lang="en-US" dirty="0"/>
          </a:p>
          <a:p>
            <a:endParaRPr lang="en-US" sz="2800" dirty="0"/>
          </a:p>
          <a:p>
            <a:endParaRPr lang="en-US" dirty="0"/>
          </a:p>
        </p:txBody>
      </p:sp>
      <p:sp>
        <p:nvSpPr>
          <p:cNvPr id="4" name="Text Placeholder 3"/>
          <p:cNvSpPr>
            <a:spLocks noGrp="1"/>
          </p:cNvSpPr>
          <p:nvPr>
            <p:ph type="body" sz="half" idx="2"/>
          </p:nvPr>
        </p:nvSpPr>
        <p:spPr/>
        <p:txBody>
          <a:bodyPr/>
          <a:lstStyle/>
          <a:p>
            <a:r>
              <a:rPr lang="en-US" dirty="0"/>
              <a:t>Common App</a:t>
            </a:r>
          </a:p>
          <a:p>
            <a:r>
              <a:rPr lang="en-US" dirty="0"/>
              <a:t>(New in 2017-2018)</a:t>
            </a:r>
          </a:p>
        </p:txBody>
      </p:sp>
      <p:sp>
        <p:nvSpPr>
          <p:cNvPr id="5" name="TextBox 4">
            <a:extLst>
              <a:ext uri="{FF2B5EF4-FFF2-40B4-BE49-F238E27FC236}">
                <a16:creationId xmlns:a16="http://schemas.microsoft.com/office/drawing/2014/main" id="{5348DF0D-8850-4AA8-8914-813C0554283B}"/>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18562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Prompt Analysis: #7</a:t>
            </a:r>
          </a:p>
        </p:txBody>
      </p:sp>
      <p:sp>
        <p:nvSpPr>
          <p:cNvPr id="3" name="Content Placeholder 2"/>
          <p:cNvSpPr>
            <a:spLocks noGrp="1"/>
          </p:cNvSpPr>
          <p:nvPr>
            <p:ph idx="1"/>
          </p:nvPr>
        </p:nvSpPr>
        <p:spPr>
          <a:xfrm>
            <a:off x="152400" y="1719072"/>
            <a:ext cx="8839200" cy="4910328"/>
          </a:xfrm>
        </p:spPr>
        <p:txBody>
          <a:bodyPr>
            <a:normAutofit fontScale="92500" lnSpcReduction="10000"/>
          </a:bodyPr>
          <a:lstStyle/>
          <a:p>
            <a:r>
              <a:rPr lang="en-US" sz="2800" i="1" dirty="0"/>
              <a:t>Share an essay on </a:t>
            </a:r>
            <a:r>
              <a:rPr lang="en-US" sz="2800" i="1" dirty="0">
                <a:highlight>
                  <a:srgbClr val="FFFF00"/>
                </a:highlight>
              </a:rPr>
              <a:t>any topic of your choice</a:t>
            </a:r>
            <a:r>
              <a:rPr lang="en-US" sz="2800" i="1" dirty="0"/>
              <a:t>. It can be one you've already written, one that responds to a different prompt, or one of your own design. </a:t>
            </a:r>
          </a:p>
          <a:p>
            <a:pPr marL="0" indent="0">
              <a:buNone/>
            </a:pPr>
            <a:endParaRPr lang="en-US" sz="1100" dirty="0"/>
          </a:p>
          <a:p>
            <a:pPr lvl="1"/>
            <a:r>
              <a:rPr lang="en-US" b="1" u="sng" dirty="0"/>
              <a:t>Good for you if</a:t>
            </a:r>
            <a:r>
              <a:rPr lang="en-US" dirty="0"/>
              <a:t>: </a:t>
            </a:r>
            <a:r>
              <a:rPr lang="en-US" sz="2400" dirty="0"/>
              <a:t>you strongly feel that you have a high-quality essay that doesn’t quite “fit” the other prompts; also great if you have a unique story, idea, or topic.</a:t>
            </a:r>
            <a:endParaRPr lang="en-US" dirty="0"/>
          </a:p>
          <a:p>
            <a:pPr lvl="1"/>
            <a:r>
              <a:rPr lang="en-US" b="1" u="sng" dirty="0"/>
              <a:t>The TRAP is</a:t>
            </a:r>
            <a:r>
              <a:rPr lang="en-US" dirty="0"/>
              <a:t>: </a:t>
            </a:r>
            <a:r>
              <a:rPr lang="en-US" sz="2400" dirty="0"/>
              <a:t>the “one you’ve already written” part. Submitting an essay that ISN’T very good, just because you don’t want to do the other prompts. (For example, don’t reuse a school essay if it does nothing to make you seem appealing to a college!)</a:t>
            </a:r>
          </a:p>
          <a:p>
            <a:pPr lvl="1"/>
            <a:r>
              <a:rPr lang="en-US" b="1" u="sng" dirty="0"/>
              <a:t>Here’s the Deal</a:t>
            </a:r>
            <a:r>
              <a:rPr lang="en-US" dirty="0"/>
              <a:t>: </a:t>
            </a:r>
            <a:r>
              <a:rPr lang="en-US" sz="2400" dirty="0"/>
              <a:t>Colleges are trying to be fair to all students with this prompt, but it still needs to be </a:t>
            </a:r>
            <a:r>
              <a:rPr lang="en-US" sz="2400" b="1" dirty="0"/>
              <a:t>high-quality</a:t>
            </a:r>
            <a:r>
              <a:rPr lang="en-US" sz="2400" dirty="0"/>
              <a:t> writing that helps (instead of hurts) you.</a:t>
            </a:r>
          </a:p>
          <a:p>
            <a:endParaRPr lang="en-US" dirty="0"/>
          </a:p>
        </p:txBody>
      </p:sp>
      <p:sp>
        <p:nvSpPr>
          <p:cNvPr id="4" name="Text Placeholder 3"/>
          <p:cNvSpPr>
            <a:spLocks noGrp="1"/>
          </p:cNvSpPr>
          <p:nvPr>
            <p:ph type="body" sz="half" idx="2"/>
          </p:nvPr>
        </p:nvSpPr>
        <p:spPr/>
        <p:txBody>
          <a:bodyPr/>
          <a:lstStyle/>
          <a:p>
            <a:r>
              <a:rPr lang="en-US" dirty="0"/>
              <a:t>Common App</a:t>
            </a:r>
          </a:p>
          <a:p>
            <a:r>
              <a:rPr lang="en-US" dirty="0"/>
              <a:t>(New in 2017-2018)</a:t>
            </a:r>
          </a:p>
        </p:txBody>
      </p:sp>
      <p:sp>
        <p:nvSpPr>
          <p:cNvPr id="5" name="TextBox 4">
            <a:extLst>
              <a:ext uri="{FF2B5EF4-FFF2-40B4-BE49-F238E27FC236}">
                <a16:creationId xmlns:a16="http://schemas.microsoft.com/office/drawing/2014/main" id="{BDA55B9F-5D5F-4D22-8B14-218E38CC282B}"/>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105521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Talk out loud for 1 minute. </a:t>
            </a:r>
          </a:p>
        </p:txBody>
      </p:sp>
      <p:sp>
        <p:nvSpPr>
          <p:cNvPr id="6" name="Text Placeholder 5"/>
          <p:cNvSpPr>
            <a:spLocks noGrp="1"/>
          </p:cNvSpPr>
          <p:nvPr>
            <p:ph type="body" idx="1"/>
          </p:nvPr>
        </p:nvSpPr>
        <p:spPr>
          <a:xfrm>
            <a:off x="-1" y="4869180"/>
            <a:ext cx="9144000" cy="548640"/>
          </a:xfrm>
        </p:spPr>
        <p:txBody>
          <a:bodyPr>
            <a:noAutofit/>
          </a:bodyPr>
          <a:lstStyle/>
          <a:p>
            <a:r>
              <a:rPr lang="en-US" sz="1800" dirty="0"/>
              <a:t>What observations do you have about those seven prompts? </a:t>
            </a:r>
          </a:p>
          <a:p>
            <a:r>
              <a:rPr lang="en-US" sz="1800" dirty="0"/>
              <a:t>Which one(s) are you leaning toward?</a:t>
            </a:r>
          </a:p>
        </p:txBody>
      </p:sp>
      <p:sp>
        <p:nvSpPr>
          <p:cNvPr id="4" name="TextBox 3">
            <a:extLst>
              <a:ext uri="{FF2B5EF4-FFF2-40B4-BE49-F238E27FC236}">
                <a16:creationId xmlns:a16="http://schemas.microsoft.com/office/drawing/2014/main" id="{96A333CB-0C7D-406E-A4FD-EB8D3AD66F88}"/>
              </a:ext>
            </a:extLst>
          </p:cNvPr>
          <p:cNvSpPr txBox="1"/>
          <p:nvPr/>
        </p:nvSpPr>
        <p:spPr>
          <a:xfrm>
            <a:off x="0" y="6553200"/>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399888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Let’s be real. A few more tips… </a:t>
            </a:r>
          </a:p>
        </p:txBody>
      </p:sp>
      <p:sp>
        <p:nvSpPr>
          <p:cNvPr id="6" name="Content Placeholder 5"/>
          <p:cNvSpPr>
            <a:spLocks noGrp="1"/>
          </p:cNvSpPr>
          <p:nvPr>
            <p:ph idx="1"/>
          </p:nvPr>
        </p:nvSpPr>
        <p:spPr>
          <a:xfrm>
            <a:off x="152400" y="1600200"/>
            <a:ext cx="8763000" cy="5257800"/>
          </a:xfrm>
        </p:spPr>
        <p:txBody>
          <a:bodyPr>
            <a:normAutofit/>
          </a:bodyPr>
          <a:lstStyle/>
          <a:p>
            <a:r>
              <a:rPr lang="en-US" dirty="0" smtClean="0"/>
              <a:t>Prompts </a:t>
            </a:r>
            <a:r>
              <a:rPr lang="en-US" dirty="0"/>
              <a:t>#3 and #5 (and to a lesser extent, #2) are not for everyone. If those prompts don’t match your life experiences, don’t make up or exaggerate something to “make” it fit. </a:t>
            </a:r>
          </a:p>
          <a:p>
            <a:r>
              <a:rPr lang="en-US" dirty="0"/>
              <a:t>Beware of cliché essay topics. Remember – your goal is to stand out, either in content/topic or at least the way you handle it. </a:t>
            </a:r>
          </a:p>
          <a:p>
            <a:pPr lvl="1"/>
            <a:r>
              <a:rPr lang="en-US" b="1" dirty="0"/>
              <a:t>For Example</a:t>
            </a:r>
            <a:r>
              <a:rPr lang="en-US" dirty="0"/>
              <a:t>: Think carefully about writing an essay about “how volleyball changed your life.” </a:t>
            </a:r>
            <a:r>
              <a:rPr lang="en-US" b="1" dirty="0"/>
              <a:t>There will be a LOT of sports essays</a:t>
            </a:r>
            <a:r>
              <a:rPr lang="en-US" dirty="0"/>
              <a:t>, and you’ll need to make sure you can put an interesting twist on it (or risk sounding the same as everyone else!)</a:t>
            </a:r>
          </a:p>
          <a:p>
            <a:r>
              <a:rPr lang="en-US" dirty="0"/>
              <a:t>You might change your mind about which prompt(s) to complete, and you might have to redo a draft from scratch. Both of those are okay! </a:t>
            </a:r>
            <a:r>
              <a:rPr lang="en-US" dirty="0">
                <a:sym typeface="Wingdings" panose="05000000000000000000" pitchFamily="2" charset="2"/>
              </a:rPr>
              <a:t></a:t>
            </a:r>
            <a:endParaRPr lang="en-US" dirty="0"/>
          </a:p>
          <a:p>
            <a:endParaRPr lang="en-US" dirty="0"/>
          </a:p>
        </p:txBody>
      </p:sp>
      <p:sp>
        <p:nvSpPr>
          <p:cNvPr id="4" name="TextBox 3">
            <a:extLst>
              <a:ext uri="{FF2B5EF4-FFF2-40B4-BE49-F238E27FC236}">
                <a16:creationId xmlns:a16="http://schemas.microsoft.com/office/drawing/2014/main" id="{D52DA024-5D7A-4DF2-A674-F1E9EA9350B2}"/>
              </a:ext>
            </a:extLst>
          </p:cNvPr>
          <p:cNvSpPr txBox="1"/>
          <p:nvPr/>
        </p:nvSpPr>
        <p:spPr>
          <a:xfrm>
            <a:off x="0" y="6575493"/>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260329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Organize your writing schedule</a:t>
            </a:r>
          </a:p>
        </p:txBody>
      </p:sp>
      <p:sp>
        <p:nvSpPr>
          <p:cNvPr id="3" name="Content Placeholder 2"/>
          <p:cNvSpPr>
            <a:spLocks noGrp="1"/>
          </p:cNvSpPr>
          <p:nvPr>
            <p:ph idx="1"/>
          </p:nvPr>
        </p:nvSpPr>
        <p:spPr>
          <a:xfrm>
            <a:off x="228600" y="1602342"/>
            <a:ext cx="8610600" cy="4950857"/>
          </a:xfrm>
        </p:spPr>
        <p:txBody>
          <a:bodyPr>
            <a:normAutofit/>
          </a:bodyPr>
          <a:lstStyle/>
          <a:p>
            <a:r>
              <a:rPr lang="en-US" dirty="0"/>
              <a:t>Though not required, </a:t>
            </a:r>
            <a:r>
              <a:rPr lang="en-US" dirty="0" smtClean="0"/>
              <a:t>it is highly recommended </a:t>
            </a:r>
            <a:r>
              <a:rPr lang="en-US" dirty="0"/>
              <a:t>that you start by organizing ALL of the following information into a table for ANY colleges to which you plan to apply:</a:t>
            </a:r>
          </a:p>
          <a:p>
            <a:pPr lvl="1"/>
            <a:r>
              <a:rPr lang="en-US" dirty="0"/>
              <a:t>Name of institution</a:t>
            </a:r>
          </a:p>
          <a:p>
            <a:pPr lvl="1"/>
            <a:r>
              <a:rPr lang="en-US" dirty="0"/>
              <a:t>Common App (yes/no)</a:t>
            </a:r>
          </a:p>
          <a:p>
            <a:pPr lvl="2"/>
            <a:r>
              <a:rPr lang="en-US" dirty="0"/>
              <a:t>Check </a:t>
            </a:r>
            <a:r>
              <a:rPr lang="en-US" dirty="0">
                <a:hlinkClick r:id="rId2"/>
              </a:rPr>
              <a:t>the list here</a:t>
            </a:r>
            <a:r>
              <a:rPr lang="en-US" dirty="0"/>
              <a:t>!</a:t>
            </a:r>
          </a:p>
          <a:p>
            <a:pPr lvl="1"/>
            <a:r>
              <a:rPr lang="en-US" dirty="0"/>
              <a:t>Additional essay prompt? (If so, include it)</a:t>
            </a:r>
          </a:p>
          <a:p>
            <a:pPr lvl="1"/>
            <a:r>
              <a:rPr lang="en-US" dirty="0"/>
              <a:t>Word counts</a:t>
            </a:r>
          </a:p>
          <a:p>
            <a:pPr lvl="1"/>
            <a:r>
              <a:rPr lang="en-US" dirty="0"/>
              <a:t>Due date for application</a:t>
            </a:r>
          </a:p>
          <a:p>
            <a:pPr lvl="1"/>
            <a:r>
              <a:rPr lang="en-US" dirty="0"/>
              <a:t>Additional information for </a:t>
            </a:r>
          </a:p>
          <a:p>
            <a:pPr marL="457200" lvl="1" indent="0">
              <a:buNone/>
            </a:pPr>
            <a:r>
              <a:rPr lang="en-US" dirty="0"/>
              <a:t>scholarships (if they have additional </a:t>
            </a:r>
          </a:p>
          <a:p>
            <a:pPr marL="457200" lvl="1" indent="0">
              <a:buNone/>
            </a:pPr>
            <a:r>
              <a:rPr lang="en-US" dirty="0"/>
              <a:t>essays, especially THOSE prompts</a:t>
            </a:r>
          </a:p>
          <a:p>
            <a:pPr marL="457200" lvl="1" indent="0">
              <a:buNone/>
            </a:pPr>
            <a:r>
              <a:rPr lang="en-US" dirty="0"/>
              <a:t> and deadlines)</a:t>
            </a: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938" y1="36993" x2="5938" y2="36993"/>
                        <a14:foregroundMark x1="6875" y1="53222" x2="6875" y2="53222"/>
                      </a14:backgroundRemoval>
                    </a14:imgEffect>
                  </a14:imgLayer>
                </a14:imgProps>
              </a:ext>
              <a:ext uri="{28A0092B-C50C-407E-A947-70E740481C1C}">
                <a14:useLocalDpi xmlns:a14="http://schemas.microsoft.com/office/drawing/2010/main" val="0"/>
              </a:ext>
            </a:extLst>
          </a:blip>
          <a:srcRect/>
          <a:stretch>
            <a:fillRect/>
          </a:stretch>
        </p:blipFill>
        <p:spPr bwMode="auto">
          <a:xfrm>
            <a:off x="4724400" y="3964543"/>
            <a:ext cx="4419600" cy="289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3EDF8D83-362F-4F1E-9F74-37BACE729C06}"/>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342024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Let’s Review (before moving on)</a:t>
            </a:r>
          </a:p>
        </p:txBody>
      </p:sp>
      <p:sp>
        <p:nvSpPr>
          <p:cNvPr id="6" name="Content Placeholder 5"/>
          <p:cNvSpPr>
            <a:spLocks noGrp="1"/>
          </p:cNvSpPr>
          <p:nvPr>
            <p:ph idx="1"/>
          </p:nvPr>
        </p:nvSpPr>
        <p:spPr>
          <a:xfrm>
            <a:off x="457200" y="1752600"/>
            <a:ext cx="8458200" cy="4876800"/>
          </a:xfrm>
        </p:spPr>
        <p:txBody>
          <a:bodyPr/>
          <a:lstStyle/>
          <a:p>
            <a:r>
              <a:rPr lang="en-US" dirty="0"/>
              <a:t>All of these prompts have advantages AND traps. </a:t>
            </a:r>
          </a:p>
          <a:p>
            <a:r>
              <a:rPr lang="en-US" dirty="0"/>
              <a:t>Tell a story that reflects who you are in a positive light. </a:t>
            </a:r>
          </a:p>
          <a:p>
            <a:pPr lvl="1"/>
            <a:r>
              <a:rPr lang="en-US" dirty="0"/>
              <a:t>You do not have an advantage from picking one over another, BUT you could put yourself at a </a:t>
            </a:r>
            <a:r>
              <a:rPr lang="en-US" u="sng" dirty="0"/>
              <a:t>DIS</a:t>
            </a:r>
            <a:r>
              <a:rPr lang="en-US" dirty="0"/>
              <a:t>advantage if you don’t pick a prompt/story that really works well for you. </a:t>
            </a:r>
          </a:p>
          <a:p>
            <a:r>
              <a:rPr lang="en-US" dirty="0"/>
              <a:t>Never write anything you can’t prove. (Don’t lie or exaggerate.)</a:t>
            </a:r>
          </a:p>
          <a:p>
            <a:pPr lvl="1"/>
            <a:r>
              <a:rPr lang="en-US" dirty="0"/>
              <a:t>Present the best (but still honest) version of yourself. </a:t>
            </a:r>
          </a:p>
          <a:p>
            <a:r>
              <a:rPr lang="en-US" dirty="0"/>
              <a:t>Turn the prompt’s focus back on yourself, or use it to highlight something great about you. </a:t>
            </a:r>
          </a:p>
          <a:p>
            <a:pPr lvl="1"/>
            <a:r>
              <a:rPr lang="en-US" dirty="0"/>
              <a:t>Strive to be unique/memorable, seemingly worthy of investment, and the best, most honest version of yourself!</a:t>
            </a:r>
          </a:p>
        </p:txBody>
      </p:sp>
      <p:sp>
        <p:nvSpPr>
          <p:cNvPr id="4" name="TextBox 3">
            <a:extLst>
              <a:ext uri="{FF2B5EF4-FFF2-40B4-BE49-F238E27FC236}">
                <a16:creationId xmlns:a16="http://schemas.microsoft.com/office/drawing/2014/main" id="{700311EC-490F-4624-85EC-04348BCC44EA}"/>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28845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1000"/>
                                        <p:tgtEl>
                                          <p:spTgt spid="6">
                                            <p:txEl>
                                              <p:pRg st="6" end="6"/>
                                            </p:txEl>
                                          </p:spTgt>
                                        </p:tgtEl>
                                      </p:cBhvr>
                                    </p:animEffect>
                                    <p:anim calcmode="lin" valueType="num">
                                      <p:cBhvr>
                                        <p:cTn id="3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 3: Get Ready to Write!</a:t>
            </a:r>
          </a:p>
        </p:txBody>
      </p:sp>
      <p:sp>
        <p:nvSpPr>
          <p:cNvPr id="6" name="Text Placeholder 5"/>
          <p:cNvSpPr>
            <a:spLocks noGrp="1"/>
          </p:cNvSpPr>
          <p:nvPr>
            <p:ph type="body" idx="1"/>
          </p:nvPr>
        </p:nvSpPr>
        <p:spPr/>
        <p:txBody>
          <a:bodyPr/>
          <a:lstStyle/>
          <a:p>
            <a:endParaRPr lang="en-US"/>
          </a:p>
        </p:txBody>
      </p:sp>
      <p:sp>
        <p:nvSpPr>
          <p:cNvPr id="4" name="TextBox 3">
            <a:extLst>
              <a:ext uri="{FF2B5EF4-FFF2-40B4-BE49-F238E27FC236}">
                <a16:creationId xmlns:a16="http://schemas.microsoft.com/office/drawing/2014/main" id="{1EACE134-87EA-4E6F-AB96-C45BEAFEB283}"/>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420350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Homework</a:t>
            </a:r>
          </a:p>
        </p:txBody>
      </p:sp>
      <p:sp>
        <p:nvSpPr>
          <p:cNvPr id="5" name="Content Placeholder 4"/>
          <p:cNvSpPr>
            <a:spLocks noGrp="1"/>
          </p:cNvSpPr>
          <p:nvPr>
            <p:ph idx="1"/>
          </p:nvPr>
        </p:nvSpPr>
        <p:spPr>
          <a:xfrm>
            <a:off x="76200" y="1490647"/>
            <a:ext cx="8305800" cy="5181600"/>
          </a:xfrm>
        </p:spPr>
        <p:txBody>
          <a:bodyPr>
            <a:noAutofit/>
          </a:bodyPr>
          <a:lstStyle/>
          <a:p>
            <a:r>
              <a:rPr lang="en-US" u="sng" dirty="0"/>
              <a:t>This FALL, you should…</a:t>
            </a:r>
          </a:p>
          <a:p>
            <a:pPr lvl="1"/>
            <a:r>
              <a:rPr lang="en-US" sz="1800" dirty="0"/>
              <a:t>If you haven’t already, make that chart of prompts &amp; due dates. </a:t>
            </a:r>
          </a:p>
          <a:p>
            <a:pPr lvl="1"/>
            <a:r>
              <a:rPr lang="en-US" sz="1800" dirty="0"/>
              <a:t>Write rough drafts. </a:t>
            </a:r>
          </a:p>
          <a:p>
            <a:pPr lvl="1"/>
            <a:r>
              <a:rPr lang="en-US" sz="1800" dirty="0"/>
              <a:t>Get at LEAST two adults </a:t>
            </a:r>
            <a:r>
              <a:rPr lang="en-US" sz="1800" dirty="0" smtClean="0"/>
              <a:t>(not parents unless they’re English teachers) </a:t>
            </a:r>
            <a:r>
              <a:rPr lang="en-US" sz="1800" dirty="0"/>
              <a:t>to read your work, critiquing both content and style. </a:t>
            </a:r>
          </a:p>
          <a:p>
            <a:pPr lvl="1"/>
            <a:r>
              <a:rPr lang="en-US" sz="1800" dirty="0"/>
              <a:t>Complete all the OTHER pieces of the application; add the essay when ready.</a:t>
            </a:r>
          </a:p>
          <a:p>
            <a:pPr lvl="1"/>
            <a:r>
              <a:rPr lang="en-US" sz="1800" dirty="0"/>
              <a:t>Consider getting all this done WAY BEFORE the actual deadline. Don’t procrastinate and get stressed!</a:t>
            </a:r>
          </a:p>
          <a:p>
            <a:pPr marL="457200" lvl="1" indent="0">
              <a:buNone/>
            </a:pPr>
            <a:endParaRPr lang="en-US" sz="1800" dirty="0"/>
          </a:p>
          <a:p>
            <a:r>
              <a:rPr lang="en-US" u="sng" dirty="0"/>
              <a:t>For CLASS, here’s the plan:</a:t>
            </a:r>
          </a:p>
          <a:p>
            <a:pPr lvl="1"/>
            <a:r>
              <a:rPr lang="en-US" sz="1800" dirty="0"/>
              <a:t>Pick ONE prompt, either from the Common App or a specific college, and write an essay draft for that prompt.</a:t>
            </a:r>
          </a:p>
          <a:p>
            <a:pPr lvl="2"/>
            <a:r>
              <a:rPr lang="en-US" sz="1600" dirty="0"/>
              <a:t>You MUST limit yourself to their word count!</a:t>
            </a:r>
          </a:p>
          <a:p>
            <a:pPr lvl="1"/>
            <a:r>
              <a:rPr lang="en-US" sz="1800" dirty="0" smtClean="0"/>
              <a:t>Once </a:t>
            </a:r>
            <a:r>
              <a:rPr lang="en-US" sz="1800" dirty="0"/>
              <a:t>I give you feedback, consider revising before sending it to a college!</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250" l="706" r="95059"/>
                    </a14:imgEffect>
                  </a14:imgLayer>
                </a14:imgProps>
              </a:ext>
              <a:ext uri="{28A0092B-C50C-407E-A947-70E740481C1C}">
                <a14:useLocalDpi xmlns:a14="http://schemas.microsoft.com/office/drawing/2010/main" val="0"/>
              </a:ext>
            </a:extLst>
          </a:blip>
          <a:srcRect/>
          <a:stretch>
            <a:fillRect/>
          </a:stretch>
        </p:blipFill>
        <p:spPr bwMode="auto">
          <a:xfrm rot="21210139">
            <a:off x="6572250" y="1541795"/>
            <a:ext cx="328910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A8F07D5A-872B-4CA3-8FF8-586FA0C5CFEE}"/>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20539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1000"/>
                                        <p:tgtEl>
                                          <p:spTgt spid="5">
                                            <p:txEl>
                                              <p:pRg st="7" end="7"/>
                                            </p:txEl>
                                          </p:spTgt>
                                        </p:tgtEl>
                                      </p:cBhvr>
                                    </p:animEffect>
                                    <p:anim calcmode="lin" valueType="num">
                                      <p:cBhvr>
                                        <p:cTn id="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8" end="8"/>
                                            </p:txEl>
                                          </p:spTgt>
                                        </p:tgtEl>
                                        <p:attrNameLst>
                                          <p:attrName>style.visibility</p:attrName>
                                        </p:attrNameLst>
                                      </p:cBhvr>
                                      <p:to>
                                        <p:strVal val="visible"/>
                                      </p:to>
                                    </p:set>
                                    <p:animEffect transition="in" filter="fade">
                                      <p:cBhvr>
                                        <p:cTn id="12" dur="1000"/>
                                        <p:tgtEl>
                                          <p:spTgt spid="5">
                                            <p:txEl>
                                              <p:pRg st="8" end="8"/>
                                            </p:txEl>
                                          </p:spTgt>
                                        </p:tgtEl>
                                      </p:cBhvr>
                                    </p:animEffect>
                                    <p:anim calcmode="lin" valueType="num">
                                      <p:cBhvr>
                                        <p:cTn id="1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animEffect transition="in" filter="fade">
                                      <p:cBhvr>
                                        <p:cTn id="17" dur="1000"/>
                                        <p:tgtEl>
                                          <p:spTgt spid="5">
                                            <p:txEl>
                                              <p:pRg st="9" end="9"/>
                                            </p:txEl>
                                          </p:spTgt>
                                        </p:tgtEl>
                                      </p:cBhvr>
                                    </p:animEffect>
                                    <p:anim calcmode="lin" valueType="num">
                                      <p:cBhvr>
                                        <p:cTn id="1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9" end="9"/>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1000"/>
                                        <p:tgtEl>
                                          <p:spTgt spid="5">
                                            <p:txEl>
                                              <p:pRg st="10" end="10"/>
                                            </p:txEl>
                                          </p:spTgt>
                                        </p:tgtEl>
                                      </p:cBhvr>
                                    </p:animEffect>
                                    <p:anim calcmode="lin" valueType="num">
                                      <p:cBhvr>
                                        <p:cTn id="2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you will be graded</a:t>
            </a:r>
          </a:p>
        </p:txBody>
      </p:sp>
      <p:sp>
        <p:nvSpPr>
          <p:cNvPr id="5" name="Content Placeholder 4"/>
          <p:cNvSpPr>
            <a:spLocks noGrp="1"/>
          </p:cNvSpPr>
          <p:nvPr>
            <p:ph idx="1"/>
          </p:nvPr>
        </p:nvSpPr>
        <p:spPr>
          <a:xfrm>
            <a:off x="438912" y="1719072"/>
            <a:ext cx="4590288" cy="4986528"/>
          </a:xfrm>
        </p:spPr>
        <p:txBody>
          <a:bodyPr>
            <a:normAutofit fontScale="92500" lnSpcReduction="10000"/>
          </a:bodyPr>
          <a:lstStyle/>
          <a:p>
            <a:r>
              <a:rPr lang="en-US" dirty="0"/>
              <a:t>Organization/Structure </a:t>
            </a:r>
          </a:p>
          <a:p>
            <a:r>
              <a:rPr lang="en-US" dirty="0"/>
              <a:t>Beginning</a:t>
            </a:r>
          </a:p>
          <a:p>
            <a:r>
              <a:rPr lang="en-US" dirty="0"/>
              <a:t>Answering </a:t>
            </a:r>
            <a:r>
              <a:rPr lang="en-US"/>
              <a:t>the Prompt; Clear </a:t>
            </a:r>
            <a:r>
              <a:rPr lang="en-US" dirty="0"/>
              <a:t>ideas/theme(s)/ thesis</a:t>
            </a:r>
          </a:p>
          <a:p>
            <a:r>
              <a:rPr lang="en-US" dirty="0"/>
              <a:t>Ending</a:t>
            </a:r>
          </a:p>
          <a:p>
            <a:r>
              <a:rPr lang="en-US" dirty="0"/>
              <a:t>Grammar</a:t>
            </a:r>
          </a:p>
          <a:p>
            <a:r>
              <a:rPr lang="en-US" dirty="0"/>
              <a:t>Subjective Overall Impression* </a:t>
            </a:r>
          </a:p>
          <a:p>
            <a:pPr lvl="1"/>
            <a:r>
              <a:rPr lang="en-US" dirty="0"/>
              <a:t>(*see next slide)</a:t>
            </a:r>
          </a:p>
        </p:txBody>
      </p:sp>
      <p:sp>
        <p:nvSpPr>
          <p:cNvPr id="6" name="Text Placeholder 5"/>
          <p:cNvSpPr>
            <a:spLocks noGrp="1"/>
          </p:cNvSpPr>
          <p:nvPr>
            <p:ph type="body" sz="half" idx="2"/>
          </p:nvPr>
        </p:nvSpPr>
        <p:spPr/>
        <p:txBody>
          <a:bodyPr/>
          <a:lstStyle/>
          <a:p>
            <a:r>
              <a:rPr lang="en-US" dirty="0"/>
              <a:t>Follow along on your RUBRIC! </a:t>
            </a:r>
            <a:r>
              <a:rPr lang="en-US" dirty="0">
                <a:sym typeface="Wingdings" panose="05000000000000000000" pitchFamily="2" charset="2"/>
              </a:rPr>
              <a: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676400"/>
            <a:ext cx="37719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28026DAE-C282-47EE-B770-3323C3B5CA91}"/>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902390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5791200" cy="946150"/>
          </a:xfrm>
        </p:spPr>
        <p:txBody>
          <a:bodyPr/>
          <a:lstStyle/>
          <a:p>
            <a:r>
              <a:rPr lang="en-US" dirty="0"/>
              <a:t>*Rubric Row: “Subjective Impression”</a:t>
            </a:r>
          </a:p>
        </p:txBody>
      </p:sp>
      <p:sp>
        <p:nvSpPr>
          <p:cNvPr id="3" name="Content Placeholder 2"/>
          <p:cNvSpPr>
            <a:spLocks noGrp="1"/>
          </p:cNvSpPr>
          <p:nvPr>
            <p:ph idx="1"/>
          </p:nvPr>
        </p:nvSpPr>
        <p:spPr>
          <a:xfrm>
            <a:off x="381000" y="1676400"/>
            <a:ext cx="8324088" cy="4953000"/>
          </a:xfrm>
        </p:spPr>
        <p:txBody>
          <a:bodyPr>
            <a:normAutofit lnSpcReduction="10000"/>
          </a:bodyPr>
          <a:lstStyle/>
          <a:p>
            <a:r>
              <a:rPr lang="en-US" dirty="0"/>
              <a:t>For this category, I will pretend, as much as I can, to be a biased college admissions person (who DOES NOT KNOW YOU, and ONLY has the essay to work with). </a:t>
            </a:r>
          </a:p>
          <a:p>
            <a:pPr marL="0" indent="0">
              <a:buNone/>
            </a:pPr>
            <a:endParaRPr lang="en-US" dirty="0"/>
          </a:p>
          <a:p>
            <a:r>
              <a:rPr lang="en-US" dirty="0"/>
              <a:t>I will grade you based on the somewhat subjective criteria we discussed earlier, such as:</a:t>
            </a:r>
          </a:p>
          <a:p>
            <a:pPr lvl="1"/>
            <a:r>
              <a:rPr lang="en-US" dirty="0"/>
              <a:t>Memorable/unique, did you present yourself well, do you seem worthy of “</a:t>
            </a:r>
            <a:r>
              <a:rPr lang="en-US" dirty="0" smtClean="0"/>
              <a:t>investment,” </a:t>
            </a:r>
            <a:r>
              <a:rPr lang="en-US" dirty="0"/>
              <a:t>etc. </a:t>
            </a:r>
          </a:p>
          <a:p>
            <a:pPr marL="457200" lvl="1" indent="0">
              <a:buNone/>
            </a:pPr>
            <a:endParaRPr lang="en-US" dirty="0"/>
          </a:p>
        </p:txBody>
      </p:sp>
      <p:sp>
        <p:nvSpPr>
          <p:cNvPr id="4" name="Text Placeholder 3"/>
          <p:cNvSpPr>
            <a:spLocks noGrp="1"/>
          </p:cNvSpPr>
          <p:nvPr>
            <p:ph type="body" sz="half" idx="2"/>
          </p:nvPr>
        </p:nvSpPr>
        <p:spPr/>
        <p:txBody>
          <a:bodyPr/>
          <a:lstStyle/>
          <a:p>
            <a:endParaRPr lang="en-US" dirty="0"/>
          </a:p>
        </p:txBody>
      </p:sp>
      <p:sp>
        <p:nvSpPr>
          <p:cNvPr id="5" name="TextBox 4">
            <a:extLst>
              <a:ext uri="{FF2B5EF4-FFF2-40B4-BE49-F238E27FC236}">
                <a16:creationId xmlns:a16="http://schemas.microsoft.com/office/drawing/2014/main" id="{A0C9EB46-C83C-4E35-BC94-C59BB17ADF30}"/>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3634232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Any Questions?</a:t>
            </a:r>
          </a:p>
        </p:txBody>
      </p:sp>
      <p:sp>
        <p:nvSpPr>
          <p:cNvPr id="6" name="Text Placeholder 5"/>
          <p:cNvSpPr>
            <a:spLocks noGrp="1"/>
          </p:cNvSpPr>
          <p:nvPr>
            <p:ph type="body" idx="1"/>
          </p:nvPr>
        </p:nvSpPr>
        <p:spPr/>
        <p:txBody>
          <a:bodyPr/>
          <a:lstStyle/>
          <a:p>
            <a:r>
              <a:rPr lang="en-US" dirty="0">
                <a:sym typeface="Wingdings" panose="05000000000000000000" pitchFamily="2" charset="2"/>
              </a:rPr>
              <a:t>If not, then we will continue… </a:t>
            </a:r>
            <a:endParaRPr lang="en-US" dirty="0"/>
          </a:p>
        </p:txBody>
      </p:sp>
      <p:sp>
        <p:nvSpPr>
          <p:cNvPr id="4" name="TextBox 3">
            <a:extLst>
              <a:ext uri="{FF2B5EF4-FFF2-40B4-BE49-F238E27FC236}">
                <a16:creationId xmlns:a16="http://schemas.microsoft.com/office/drawing/2014/main" id="{591698BB-9978-4742-B553-814A7846E78D}"/>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2850931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a:t>
            </a:r>
            <a:r>
              <a:rPr lang="en-US" dirty="0">
                <a:sym typeface="Wingdings" panose="05000000000000000000" pitchFamily="2" charset="2"/>
              </a:rPr>
              <a:t></a:t>
            </a:r>
            <a:endParaRPr lang="en-US" dirty="0"/>
          </a:p>
        </p:txBody>
      </p:sp>
      <p:sp>
        <p:nvSpPr>
          <p:cNvPr id="3" name="Content Placeholder 2"/>
          <p:cNvSpPr>
            <a:spLocks noGrp="1"/>
          </p:cNvSpPr>
          <p:nvPr>
            <p:ph idx="1"/>
          </p:nvPr>
        </p:nvSpPr>
        <p:spPr>
          <a:xfrm>
            <a:off x="457200" y="1676400"/>
            <a:ext cx="8229600" cy="4724400"/>
          </a:xfrm>
        </p:spPr>
        <p:txBody>
          <a:bodyPr>
            <a:normAutofit/>
          </a:bodyPr>
          <a:lstStyle/>
          <a:p>
            <a:pPr marL="457200" indent="-457200">
              <a:buFont typeface="+mj-lt"/>
              <a:buAutoNum type="arabicPeriod"/>
            </a:pPr>
            <a:r>
              <a:rPr lang="en-US" sz="2800" dirty="0"/>
              <a:t>How are college admissions essays different from the other ones you have written before?</a:t>
            </a:r>
          </a:p>
          <a:p>
            <a:pPr marL="457200" indent="-457200">
              <a:buFont typeface="+mj-lt"/>
              <a:buAutoNum type="arabicPeriod"/>
            </a:pPr>
            <a:r>
              <a:rPr lang="en-US" sz="2800" dirty="0"/>
              <a:t>What are admissions officers/readers looking for?</a:t>
            </a:r>
          </a:p>
          <a:p>
            <a:pPr marL="457200" indent="-457200">
              <a:buFont typeface="+mj-lt"/>
              <a:buAutoNum type="arabicPeriod"/>
            </a:pPr>
            <a:r>
              <a:rPr lang="en-US" sz="2800" dirty="0"/>
              <a:t>What characteristics should your essay have, regardless of the prompt?</a:t>
            </a:r>
          </a:p>
          <a:p>
            <a:pPr marL="457200" indent="-457200">
              <a:buFont typeface="+mj-lt"/>
              <a:buAutoNum type="arabicPeriod"/>
            </a:pPr>
            <a:r>
              <a:rPr lang="en-US" sz="2800" dirty="0"/>
              <a:t>What advice and/or traps should you consider while drafting (or revising) a college admissions essay?</a:t>
            </a:r>
            <a:endParaRPr lang="en-US" dirty="0"/>
          </a:p>
          <a:p>
            <a:pPr marL="457200" indent="-457200">
              <a:buFont typeface="+mj-lt"/>
              <a:buAutoNum type="arabicPeriod"/>
            </a:pPr>
            <a:r>
              <a:rPr lang="en-US" sz="2800" dirty="0"/>
              <a:t>What do you think is the most important advice that you’re taking away from this lesson?</a:t>
            </a:r>
          </a:p>
        </p:txBody>
      </p:sp>
      <p:sp>
        <p:nvSpPr>
          <p:cNvPr id="4" name="TextBox 3">
            <a:extLst>
              <a:ext uri="{FF2B5EF4-FFF2-40B4-BE49-F238E27FC236}">
                <a16:creationId xmlns:a16="http://schemas.microsoft.com/office/drawing/2014/main" id="{9E9B751A-384F-4E76-9D8F-434124351AFB}"/>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3371697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essays</a:t>
            </a:r>
            <a:endParaRPr lang="en-US" dirty="0"/>
          </a:p>
        </p:txBody>
      </p:sp>
      <p:sp>
        <p:nvSpPr>
          <p:cNvPr id="6" name="Content Placeholder 5"/>
          <p:cNvSpPr>
            <a:spLocks noGrp="1"/>
          </p:cNvSpPr>
          <p:nvPr>
            <p:ph idx="1"/>
          </p:nvPr>
        </p:nvSpPr>
        <p:spPr>
          <a:xfrm>
            <a:off x="457200" y="1676400"/>
            <a:ext cx="4648200" cy="4724400"/>
          </a:xfrm>
        </p:spPr>
        <p:txBody>
          <a:bodyPr/>
          <a:lstStyle/>
          <a:p>
            <a:pPr lvl="1"/>
            <a:r>
              <a:rPr lang="en-US" dirty="0" smtClean="0">
                <a:solidFill>
                  <a:schemeClr val="tx1"/>
                </a:solidFill>
              </a:rPr>
              <a:t>Go to the website below and choose TWO essays which you will read and analyze. Be ready to report your findings to the class. Be sure to be able to answer the question, “How did this essay get on the ‘Best Of’ List?” </a:t>
            </a:r>
            <a:endParaRPr lang="en-US" dirty="0" smtClean="0">
              <a:solidFill>
                <a:schemeClr val="tx1"/>
              </a:solidFill>
              <a:hlinkClick r:id="rId2"/>
            </a:endParaRPr>
          </a:p>
          <a:p>
            <a:pPr lvl="1"/>
            <a:endParaRPr lang="en-US" dirty="0">
              <a:hlinkClick r:id="rId2"/>
            </a:endParaRPr>
          </a:p>
          <a:p>
            <a:pPr lvl="1"/>
            <a:r>
              <a:rPr lang="en-US" dirty="0" smtClean="0">
                <a:hlinkClick r:id="rId2"/>
              </a:rPr>
              <a:t>https</a:t>
            </a:r>
            <a:r>
              <a:rPr lang="en-US" dirty="0">
                <a:hlinkClick r:id="rId2"/>
              </a:rPr>
              <a:t>://www.apstudynotes.org/common-app/</a:t>
            </a:r>
            <a:endParaRPr lang="en-US" dirty="0"/>
          </a:p>
          <a:p>
            <a:pPr lvl="1"/>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330" y="1752600"/>
            <a:ext cx="324612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D6B1D3F-CE47-425A-91C9-1DBBC1F63102}"/>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260466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sample schedule (for 2017-2018)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2311993"/>
              </p:ext>
            </p:extLst>
          </p:nvPr>
        </p:nvGraphicFramePr>
        <p:xfrm>
          <a:off x="228600" y="1600200"/>
          <a:ext cx="8610600" cy="4802148"/>
        </p:xfrm>
        <a:graphic>
          <a:graphicData uri="http://schemas.openxmlformats.org/drawingml/2006/table">
            <a:tbl>
              <a:tblPr firstRow="1" bandRow="1">
                <a:tableStyleId>{5C22544A-7EE6-4342-B048-85BDC9FD1C3A}</a:tableStyleId>
              </a:tblPr>
              <a:tblGrid>
                <a:gridCol w="2036916">
                  <a:extLst>
                    <a:ext uri="{9D8B030D-6E8A-4147-A177-3AD203B41FA5}">
                      <a16:colId xmlns:a16="http://schemas.microsoft.com/office/drawing/2014/main" val="20000"/>
                    </a:ext>
                  </a:extLst>
                </a:gridCol>
                <a:gridCol w="1018458">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gridCol w="1481394">
                  <a:extLst>
                    <a:ext uri="{9D8B030D-6E8A-4147-A177-3AD203B41FA5}">
                      <a16:colId xmlns:a16="http://schemas.microsoft.com/office/drawing/2014/main" val="20003"/>
                    </a:ext>
                  </a:extLst>
                </a:gridCol>
                <a:gridCol w="1203632">
                  <a:extLst>
                    <a:ext uri="{9D8B030D-6E8A-4147-A177-3AD203B41FA5}">
                      <a16:colId xmlns:a16="http://schemas.microsoft.com/office/drawing/2014/main" val="20004"/>
                    </a:ext>
                  </a:extLst>
                </a:gridCol>
              </a:tblGrid>
              <a:tr h="800358">
                <a:tc>
                  <a:txBody>
                    <a:bodyPr/>
                    <a:lstStyle/>
                    <a:p>
                      <a:pPr algn="ctr"/>
                      <a:r>
                        <a:rPr lang="en-US" dirty="0">
                          <a:latin typeface="+mj-lt"/>
                        </a:rPr>
                        <a:t>Name</a:t>
                      </a:r>
                    </a:p>
                  </a:txBody>
                  <a:tcPr anchor="ctr"/>
                </a:tc>
                <a:tc>
                  <a:txBody>
                    <a:bodyPr/>
                    <a:lstStyle/>
                    <a:p>
                      <a:pPr algn="ctr"/>
                      <a:r>
                        <a:rPr lang="en-US" dirty="0">
                          <a:latin typeface="+mj-lt"/>
                        </a:rPr>
                        <a:t>Common App?</a:t>
                      </a:r>
                    </a:p>
                  </a:txBody>
                  <a:tcPr anchor="ctr"/>
                </a:tc>
                <a:tc>
                  <a:txBody>
                    <a:bodyPr/>
                    <a:lstStyle/>
                    <a:p>
                      <a:pPr algn="ctr"/>
                      <a:r>
                        <a:rPr lang="en-US" dirty="0">
                          <a:latin typeface="+mj-lt"/>
                        </a:rPr>
                        <a:t>Other Essay prompt(s)?</a:t>
                      </a:r>
                    </a:p>
                  </a:txBody>
                  <a:tcPr anchor="ctr"/>
                </a:tc>
                <a:tc>
                  <a:txBody>
                    <a:bodyPr/>
                    <a:lstStyle/>
                    <a:p>
                      <a:pPr algn="ctr"/>
                      <a:r>
                        <a:rPr lang="en-US" dirty="0">
                          <a:latin typeface="+mj-lt"/>
                        </a:rPr>
                        <a:t>Word count</a:t>
                      </a:r>
                    </a:p>
                  </a:txBody>
                  <a:tcPr anchor="ctr"/>
                </a:tc>
                <a:tc>
                  <a:txBody>
                    <a:bodyPr/>
                    <a:lstStyle/>
                    <a:p>
                      <a:pPr algn="ctr"/>
                      <a:r>
                        <a:rPr lang="en-US" dirty="0">
                          <a:latin typeface="+mj-lt"/>
                        </a:rPr>
                        <a:t>Due Date*</a:t>
                      </a:r>
                    </a:p>
                  </a:txBody>
                  <a:tcPr anchor="ctr"/>
                </a:tc>
                <a:extLst>
                  <a:ext uri="{0D108BD9-81ED-4DB2-BD59-A6C34878D82A}">
                    <a16:rowId xmlns:a16="http://schemas.microsoft.com/office/drawing/2014/main" val="10000"/>
                  </a:ext>
                </a:extLst>
              </a:tr>
              <a:tr h="800358">
                <a:tc>
                  <a:txBody>
                    <a:bodyPr/>
                    <a:lstStyle/>
                    <a:p>
                      <a:r>
                        <a:rPr lang="en-US" dirty="0"/>
                        <a:t>Georgetown</a:t>
                      </a:r>
                      <a:r>
                        <a:rPr lang="en-US" baseline="0" dirty="0"/>
                        <a:t> U.</a:t>
                      </a:r>
                      <a:endParaRPr lang="en-US" dirty="0"/>
                    </a:p>
                  </a:txBody>
                  <a:tcPr anchor="ctr"/>
                </a:tc>
                <a:tc>
                  <a:txBody>
                    <a:bodyPr/>
                    <a:lstStyle/>
                    <a:p>
                      <a:r>
                        <a:rPr lang="en-US" dirty="0"/>
                        <a:t>No</a:t>
                      </a:r>
                    </a:p>
                  </a:txBody>
                  <a:tcPr anchor="ctr"/>
                </a:tc>
                <a:tc>
                  <a:txBody>
                    <a:bodyPr/>
                    <a:lstStyle/>
                    <a:p>
                      <a:r>
                        <a:rPr lang="en-US" sz="1600" dirty="0"/>
                        <a:t>Yes </a:t>
                      </a:r>
                      <a:r>
                        <a:rPr lang="en-US" sz="1400" dirty="0"/>
                        <a:t>(*requires</a:t>
                      </a:r>
                      <a:r>
                        <a:rPr lang="en-US" sz="1400" baseline="0" dirty="0"/>
                        <a:t> login to see)</a:t>
                      </a:r>
                      <a:endParaRPr lang="en-US" sz="1400" dirty="0"/>
                    </a:p>
                  </a:txBody>
                  <a:tcPr anchor="ctr"/>
                </a:tc>
                <a:tc>
                  <a:txBody>
                    <a:bodyPr/>
                    <a:lstStyle/>
                    <a:p>
                      <a:r>
                        <a:rPr lang="en-US" sz="1600" dirty="0"/>
                        <a:t>TBD</a:t>
                      </a:r>
                    </a:p>
                  </a:txBody>
                  <a:tcPr anchor="ctr"/>
                </a:tc>
                <a:tc>
                  <a:txBody>
                    <a:bodyPr/>
                    <a:lstStyle/>
                    <a:p>
                      <a:r>
                        <a:rPr lang="en-US" sz="1600" dirty="0"/>
                        <a:t>1/10/18</a:t>
                      </a:r>
                    </a:p>
                  </a:txBody>
                  <a:tcPr anchor="ctr"/>
                </a:tc>
                <a:extLst>
                  <a:ext uri="{0D108BD9-81ED-4DB2-BD59-A6C34878D82A}">
                    <a16:rowId xmlns:a16="http://schemas.microsoft.com/office/drawing/2014/main" val="10001"/>
                  </a:ext>
                </a:extLst>
              </a:tr>
              <a:tr h="800358">
                <a:tc>
                  <a:txBody>
                    <a:bodyPr/>
                    <a:lstStyle/>
                    <a:p>
                      <a:r>
                        <a:rPr lang="en-US" sz="1600" dirty="0"/>
                        <a:t>Harvard College</a:t>
                      </a:r>
                    </a:p>
                  </a:txBody>
                  <a:tcPr anchor="ctr"/>
                </a:tc>
                <a:tc>
                  <a:txBody>
                    <a:bodyPr/>
                    <a:lstStyle/>
                    <a:p>
                      <a:r>
                        <a:rPr lang="en-US" sz="1600" dirty="0"/>
                        <a:t>Yes</a:t>
                      </a:r>
                    </a:p>
                  </a:txBody>
                  <a:tcPr anchor="ctr"/>
                </a:tc>
                <a:tc>
                  <a:txBody>
                    <a:bodyPr/>
                    <a:lstStyle/>
                    <a:p>
                      <a:endParaRPr lang="en-US" sz="1600" dirty="0"/>
                    </a:p>
                  </a:txBody>
                  <a:tcPr anchor="ctr"/>
                </a:tc>
                <a:tc>
                  <a:txBody>
                    <a:bodyPr/>
                    <a:lstStyle/>
                    <a:p>
                      <a:r>
                        <a:rPr lang="en-US" sz="1600" dirty="0"/>
                        <a:t>650</a:t>
                      </a:r>
                    </a:p>
                  </a:txBody>
                  <a:tcPr anchor="ctr"/>
                </a:tc>
                <a:tc>
                  <a:txBody>
                    <a:bodyPr/>
                    <a:lstStyle/>
                    <a:p>
                      <a:r>
                        <a:rPr lang="en-US" sz="1600" dirty="0"/>
                        <a:t>1/1/18</a:t>
                      </a:r>
                    </a:p>
                  </a:txBody>
                  <a:tcPr anchor="ctr"/>
                </a:tc>
                <a:extLst>
                  <a:ext uri="{0D108BD9-81ED-4DB2-BD59-A6C34878D82A}">
                    <a16:rowId xmlns:a16="http://schemas.microsoft.com/office/drawing/2014/main" val="10002"/>
                  </a:ext>
                </a:extLst>
              </a:tr>
              <a:tr h="800358">
                <a:tc>
                  <a:txBody>
                    <a:bodyPr/>
                    <a:lstStyle/>
                    <a:p>
                      <a:r>
                        <a:rPr lang="en-US" sz="1600" dirty="0"/>
                        <a:t>MIT</a:t>
                      </a:r>
                    </a:p>
                  </a:txBody>
                  <a:tcPr anchor="ctr"/>
                </a:tc>
                <a:tc>
                  <a:txBody>
                    <a:bodyPr/>
                    <a:lstStyle/>
                    <a:p>
                      <a:r>
                        <a:rPr lang="en-US" sz="1600" dirty="0"/>
                        <a:t>No</a:t>
                      </a:r>
                    </a:p>
                  </a:txBody>
                  <a:tcPr anchor="ctr"/>
                </a:tc>
                <a:tc>
                  <a:txBody>
                    <a:bodyPr/>
                    <a:lstStyle/>
                    <a:p>
                      <a:r>
                        <a:rPr lang="en-US" sz="1600" dirty="0"/>
                        <a:t>Short answer questions</a:t>
                      </a:r>
                    </a:p>
                  </a:txBody>
                  <a:tcPr anchor="ctr"/>
                </a:tc>
                <a:tc>
                  <a:txBody>
                    <a:bodyPr/>
                    <a:lstStyle/>
                    <a:p>
                      <a:r>
                        <a:rPr lang="en-US" sz="1600" dirty="0"/>
                        <a:t>TBD</a:t>
                      </a:r>
                    </a:p>
                  </a:txBody>
                  <a:tcPr anchor="ctr"/>
                </a:tc>
                <a:tc>
                  <a:txBody>
                    <a:bodyPr/>
                    <a:lstStyle/>
                    <a:p>
                      <a:r>
                        <a:rPr lang="en-US" sz="1600" dirty="0"/>
                        <a:t>1/1/18</a:t>
                      </a:r>
                    </a:p>
                  </a:txBody>
                  <a:tcPr anchor="ctr"/>
                </a:tc>
                <a:extLst>
                  <a:ext uri="{0D108BD9-81ED-4DB2-BD59-A6C34878D82A}">
                    <a16:rowId xmlns:a16="http://schemas.microsoft.com/office/drawing/2014/main" val="10003"/>
                  </a:ext>
                </a:extLst>
              </a:tr>
              <a:tr h="800358">
                <a:tc>
                  <a:txBody>
                    <a:bodyPr/>
                    <a:lstStyle/>
                    <a:p>
                      <a:r>
                        <a:rPr lang="en-US" sz="1600" dirty="0" smtClean="0"/>
                        <a:t>Ohio</a:t>
                      </a:r>
                      <a:r>
                        <a:rPr lang="en-US" sz="1600" baseline="0" dirty="0" smtClean="0"/>
                        <a:t> </a:t>
                      </a:r>
                      <a:r>
                        <a:rPr lang="en-US" sz="1600" baseline="0" dirty="0"/>
                        <a:t>State University</a:t>
                      </a:r>
                      <a:endParaRPr lang="en-US" sz="1600" dirty="0"/>
                    </a:p>
                  </a:txBody>
                  <a:tcPr anchor="ctr"/>
                </a:tc>
                <a:tc>
                  <a:txBody>
                    <a:bodyPr/>
                    <a:lstStyle/>
                    <a:p>
                      <a:r>
                        <a:rPr lang="en-US" sz="1600" dirty="0"/>
                        <a:t>Yes</a:t>
                      </a:r>
                    </a:p>
                  </a:txBody>
                  <a:tcPr anchor="ctr"/>
                </a:tc>
                <a:tc>
                  <a:txBody>
                    <a:bodyPr/>
                    <a:lstStyle/>
                    <a:p>
                      <a:r>
                        <a:rPr lang="en-US" sz="1600" dirty="0"/>
                        <a:t>*If trying</a:t>
                      </a:r>
                      <a:r>
                        <a:rPr lang="en-US" sz="1600" baseline="0" dirty="0"/>
                        <a:t> for Honors program</a:t>
                      </a:r>
                      <a:endParaRPr lang="en-US" sz="1600" dirty="0"/>
                    </a:p>
                  </a:txBody>
                  <a:tcPr anchor="ctr"/>
                </a:tc>
                <a:tc>
                  <a:txBody>
                    <a:bodyPr/>
                    <a:lstStyle/>
                    <a:p>
                      <a:r>
                        <a:rPr lang="en-US" sz="1600" dirty="0"/>
                        <a:t>650</a:t>
                      </a:r>
                    </a:p>
                  </a:txBody>
                  <a:tcPr anchor="ctr"/>
                </a:tc>
                <a:tc>
                  <a:txBody>
                    <a:bodyPr/>
                    <a:lstStyle/>
                    <a:p>
                      <a:r>
                        <a:rPr lang="en-US" sz="1600" dirty="0"/>
                        <a:t>2/1/18</a:t>
                      </a:r>
                    </a:p>
                  </a:txBody>
                  <a:tcPr anchor="ctr"/>
                </a:tc>
                <a:extLst>
                  <a:ext uri="{0D108BD9-81ED-4DB2-BD59-A6C34878D82A}">
                    <a16:rowId xmlns:a16="http://schemas.microsoft.com/office/drawing/2014/main" val="10004"/>
                  </a:ext>
                </a:extLst>
              </a:tr>
              <a:tr h="800358">
                <a:tc>
                  <a:txBody>
                    <a:bodyPr/>
                    <a:lstStyle/>
                    <a:p>
                      <a:r>
                        <a:rPr lang="en-US" dirty="0"/>
                        <a:t>Stanford U. </a:t>
                      </a:r>
                    </a:p>
                  </a:txBody>
                  <a:tcPr anchor="ctr"/>
                </a:tc>
                <a:tc>
                  <a:txBody>
                    <a:bodyPr/>
                    <a:lstStyle/>
                    <a:p>
                      <a:r>
                        <a:rPr lang="en-US" dirty="0"/>
                        <a:t>Yes</a:t>
                      </a:r>
                    </a:p>
                  </a:txBody>
                  <a:tcPr anchor="ctr"/>
                </a:tc>
                <a:tc>
                  <a:txBody>
                    <a:bodyPr/>
                    <a:lstStyle/>
                    <a:p>
                      <a:endParaRPr lang="en-US" sz="1600" dirty="0"/>
                    </a:p>
                  </a:txBody>
                  <a:tcPr anchor="ctr"/>
                </a:tc>
                <a:tc>
                  <a:txBody>
                    <a:bodyPr/>
                    <a:lstStyle/>
                    <a:p>
                      <a:r>
                        <a:rPr lang="en-US" sz="1600" dirty="0"/>
                        <a:t>650</a:t>
                      </a:r>
                    </a:p>
                  </a:txBody>
                  <a:tcPr anchor="ctr"/>
                </a:tc>
                <a:tc>
                  <a:txBody>
                    <a:bodyPr/>
                    <a:lstStyle/>
                    <a:p>
                      <a:r>
                        <a:rPr lang="en-US" sz="1600" dirty="0"/>
                        <a:t>1/3/18</a:t>
                      </a:r>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90500" y="6428780"/>
            <a:ext cx="8610600" cy="369332"/>
          </a:xfrm>
          <a:prstGeom prst="rect">
            <a:avLst/>
          </a:prstGeom>
          <a:noFill/>
        </p:spPr>
        <p:txBody>
          <a:bodyPr wrap="square" rtlCol="0">
            <a:spAutoFit/>
          </a:bodyPr>
          <a:lstStyle/>
          <a:p>
            <a:r>
              <a:rPr lang="en-US" dirty="0"/>
              <a:t>*Dates listed are for REGULAR admission; source is the College Board. </a:t>
            </a:r>
          </a:p>
        </p:txBody>
      </p:sp>
      <p:sp>
        <p:nvSpPr>
          <p:cNvPr id="5" name="TextBox 4">
            <a:extLst>
              <a:ext uri="{FF2B5EF4-FFF2-40B4-BE49-F238E27FC236}">
                <a16:creationId xmlns:a16="http://schemas.microsoft.com/office/drawing/2014/main" id="{2AE48E25-F135-4F80-9C7F-0C134E3C8DB4}"/>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216948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Let’s talk about this essay you must write…</a:t>
            </a:r>
          </a:p>
        </p:txBody>
      </p:sp>
      <p:sp>
        <p:nvSpPr>
          <p:cNvPr id="5" name="Text Placeholder 4"/>
          <p:cNvSpPr>
            <a:spLocks noGrp="1"/>
          </p:cNvSpPr>
          <p:nvPr>
            <p:ph type="body" idx="1"/>
          </p:nvPr>
        </p:nvSpPr>
        <p:spPr>
          <a:xfrm>
            <a:off x="457200" y="1752600"/>
            <a:ext cx="4040188" cy="422274"/>
          </a:xfrm>
          <a:solidFill>
            <a:schemeClr val="accent2"/>
          </a:solidFill>
        </p:spPr>
        <p:txBody>
          <a:bodyPr>
            <a:normAutofit lnSpcReduction="10000"/>
          </a:bodyPr>
          <a:lstStyle/>
          <a:p>
            <a:r>
              <a:rPr lang="en-US" dirty="0"/>
              <a:t>Most essays at school…</a:t>
            </a:r>
          </a:p>
        </p:txBody>
      </p:sp>
      <p:sp>
        <p:nvSpPr>
          <p:cNvPr id="6" name="Content Placeholder 5"/>
          <p:cNvSpPr>
            <a:spLocks noGrp="1"/>
          </p:cNvSpPr>
          <p:nvPr>
            <p:ph sz="half" idx="2"/>
          </p:nvPr>
        </p:nvSpPr>
        <p:spPr/>
        <p:txBody>
          <a:bodyPr>
            <a:normAutofit fontScale="92500" lnSpcReduction="20000"/>
          </a:bodyPr>
          <a:lstStyle/>
          <a:p>
            <a:r>
              <a:rPr lang="en-US" dirty="0"/>
              <a:t>Exact genre varies (literary analysis, report, etc.)</a:t>
            </a:r>
          </a:p>
          <a:p>
            <a:r>
              <a:rPr lang="en-US" dirty="0"/>
              <a:t>Have a clear rubric (or at least general, common guidelines to follow)</a:t>
            </a:r>
          </a:p>
          <a:p>
            <a:r>
              <a:rPr lang="en-US" dirty="0"/>
              <a:t>Have an audience you know (your teacher) who also knows you. </a:t>
            </a:r>
          </a:p>
          <a:p>
            <a:r>
              <a:rPr lang="en-US" dirty="0"/>
              <a:t>The teacher reads and agonizes over your grade for varying lengths of time</a:t>
            </a:r>
          </a:p>
          <a:p>
            <a:r>
              <a:rPr lang="en-US" dirty="0"/>
              <a:t>Are not competitive (there aren’t a set # of A grades…)</a:t>
            </a:r>
          </a:p>
        </p:txBody>
      </p:sp>
      <p:sp>
        <p:nvSpPr>
          <p:cNvPr id="7" name="Text Placeholder 6"/>
          <p:cNvSpPr>
            <a:spLocks noGrp="1"/>
          </p:cNvSpPr>
          <p:nvPr>
            <p:ph type="body" sz="quarter" idx="3"/>
          </p:nvPr>
        </p:nvSpPr>
        <p:spPr>
          <a:xfrm>
            <a:off x="4645025" y="1752599"/>
            <a:ext cx="4041775" cy="422275"/>
          </a:xfrm>
          <a:solidFill>
            <a:schemeClr val="accent2"/>
          </a:solidFill>
        </p:spPr>
        <p:txBody>
          <a:bodyPr>
            <a:normAutofit lnSpcReduction="10000"/>
          </a:bodyPr>
          <a:lstStyle/>
          <a:p>
            <a:r>
              <a:rPr lang="en-US" dirty="0"/>
              <a:t>College admissions essays…</a:t>
            </a:r>
          </a:p>
        </p:txBody>
      </p:sp>
      <p:sp>
        <p:nvSpPr>
          <p:cNvPr id="8" name="Content Placeholder 7"/>
          <p:cNvSpPr>
            <a:spLocks noGrp="1"/>
          </p:cNvSpPr>
          <p:nvPr>
            <p:ph sz="quarter" idx="4"/>
          </p:nvPr>
        </p:nvSpPr>
        <p:spPr>
          <a:xfrm>
            <a:off x="4645025" y="2174874"/>
            <a:ext cx="4270375" cy="4149725"/>
          </a:xfrm>
        </p:spPr>
        <p:txBody>
          <a:bodyPr>
            <a:normAutofit fontScale="85000" lnSpcReduction="10000"/>
          </a:bodyPr>
          <a:lstStyle/>
          <a:p>
            <a:r>
              <a:rPr lang="en-US" dirty="0" smtClean="0"/>
              <a:t>Are personal essays </a:t>
            </a:r>
            <a:r>
              <a:rPr lang="en-US" dirty="0"/>
              <a:t>(mix of informative, persuasive, narrative)</a:t>
            </a:r>
          </a:p>
          <a:p>
            <a:r>
              <a:rPr lang="en-US" dirty="0"/>
              <a:t>Don’t have rubrics, and only some vague directions/ guidelines.</a:t>
            </a:r>
          </a:p>
          <a:p>
            <a:r>
              <a:rPr lang="en-US" dirty="0"/>
              <a:t>Have an unfamiliar audience (either one person or several) who doesn’t know you. They have no context other than what’s on the paper. </a:t>
            </a:r>
          </a:p>
          <a:p>
            <a:r>
              <a:rPr lang="en-US" dirty="0"/>
              <a:t>Are read in seconds or minutes, and the reader makes a snap </a:t>
            </a:r>
            <a:r>
              <a:rPr lang="en-US" dirty="0" smtClean="0"/>
              <a:t>decision. </a:t>
            </a:r>
          </a:p>
          <a:p>
            <a:r>
              <a:rPr lang="en-US" dirty="0" smtClean="0"/>
              <a:t>Are “competing” with other essays. </a:t>
            </a:r>
          </a:p>
          <a:p>
            <a:endParaRPr lang="en-US" dirty="0"/>
          </a:p>
          <a:p>
            <a:endParaRPr lang="en-US" dirty="0"/>
          </a:p>
        </p:txBody>
      </p:sp>
      <p:cxnSp>
        <p:nvCxnSpPr>
          <p:cNvPr id="10" name="Elbow Connector 9"/>
          <p:cNvCxnSpPr/>
          <p:nvPr/>
        </p:nvCxnSpPr>
        <p:spPr>
          <a:xfrm>
            <a:off x="7315200" y="5791200"/>
            <a:ext cx="1600200" cy="685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538A32-89FE-426D-B0E5-2227FBA16974}"/>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19999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…which means that…</a:t>
            </a:r>
          </a:p>
        </p:txBody>
      </p:sp>
      <p:sp>
        <p:nvSpPr>
          <p:cNvPr id="5" name="Text Placeholder 4"/>
          <p:cNvSpPr>
            <a:spLocks noGrp="1"/>
          </p:cNvSpPr>
          <p:nvPr>
            <p:ph type="body" idx="1"/>
          </p:nvPr>
        </p:nvSpPr>
        <p:spPr>
          <a:xfrm>
            <a:off x="457200" y="1752600"/>
            <a:ext cx="4040188" cy="422274"/>
          </a:xfrm>
          <a:solidFill>
            <a:schemeClr val="accent2"/>
          </a:solidFill>
        </p:spPr>
        <p:txBody>
          <a:bodyPr>
            <a:normAutofit lnSpcReduction="10000"/>
          </a:bodyPr>
          <a:lstStyle/>
          <a:p>
            <a:r>
              <a:rPr lang="en-US" dirty="0"/>
              <a:t>College admissions essays…</a:t>
            </a:r>
          </a:p>
        </p:txBody>
      </p:sp>
      <p:sp>
        <p:nvSpPr>
          <p:cNvPr id="6" name="Content Placeholder 5"/>
          <p:cNvSpPr>
            <a:spLocks noGrp="1"/>
          </p:cNvSpPr>
          <p:nvPr>
            <p:ph sz="half" idx="2"/>
          </p:nvPr>
        </p:nvSpPr>
        <p:spPr/>
        <p:txBody>
          <a:bodyPr>
            <a:normAutofit fontScale="92500" lnSpcReduction="10000"/>
          </a:bodyPr>
          <a:lstStyle/>
          <a:p>
            <a:r>
              <a:rPr lang="en-US" dirty="0"/>
              <a:t>Don’t have rubrics, and only some vague directions/ guidelines.</a:t>
            </a:r>
          </a:p>
          <a:p>
            <a:r>
              <a:rPr lang="en-US" dirty="0"/>
              <a:t>Have an unfamiliar audience (either one person or several) who doesn’t know you. They have no context other than what’s on the paper. </a:t>
            </a:r>
          </a:p>
          <a:p>
            <a:r>
              <a:rPr lang="en-US" dirty="0"/>
              <a:t>Are read in seconds or minutes, and the reader makes a snap decision. </a:t>
            </a:r>
          </a:p>
          <a:p>
            <a:r>
              <a:rPr lang="en-US" dirty="0"/>
              <a:t>Is competitive. </a:t>
            </a:r>
          </a:p>
        </p:txBody>
      </p:sp>
      <p:sp>
        <p:nvSpPr>
          <p:cNvPr id="7" name="Text Placeholder 6"/>
          <p:cNvSpPr>
            <a:spLocks noGrp="1"/>
          </p:cNvSpPr>
          <p:nvPr>
            <p:ph type="body" sz="quarter" idx="3"/>
          </p:nvPr>
        </p:nvSpPr>
        <p:spPr>
          <a:xfrm>
            <a:off x="4645025" y="1752599"/>
            <a:ext cx="4041775" cy="422275"/>
          </a:xfrm>
          <a:solidFill>
            <a:schemeClr val="accent2"/>
          </a:solidFill>
        </p:spPr>
        <p:txBody>
          <a:bodyPr>
            <a:normAutofit lnSpcReduction="10000"/>
          </a:bodyPr>
          <a:lstStyle/>
          <a:p>
            <a:r>
              <a:rPr lang="en-US" dirty="0"/>
              <a:t>… require you to…</a:t>
            </a:r>
          </a:p>
        </p:txBody>
      </p:sp>
      <p:sp>
        <p:nvSpPr>
          <p:cNvPr id="8" name="Content Placeholder 7"/>
          <p:cNvSpPr>
            <a:spLocks noGrp="1"/>
          </p:cNvSpPr>
          <p:nvPr>
            <p:ph sz="quarter" idx="4"/>
          </p:nvPr>
        </p:nvSpPr>
        <p:spPr>
          <a:xfrm>
            <a:off x="4645025" y="2174874"/>
            <a:ext cx="4194175" cy="4606926"/>
          </a:xfrm>
        </p:spPr>
        <p:txBody>
          <a:bodyPr>
            <a:normAutofit fontScale="92500" lnSpcReduction="20000"/>
          </a:bodyPr>
          <a:lstStyle/>
          <a:p>
            <a:r>
              <a:rPr lang="en-US" dirty="0">
                <a:solidFill>
                  <a:srgbClr val="FF0000"/>
                </a:solidFill>
              </a:rPr>
              <a:t>You have to follow the </a:t>
            </a:r>
            <a:r>
              <a:rPr lang="en-US" u="sng" dirty="0">
                <a:solidFill>
                  <a:srgbClr val="FF0000"/>
                </a:solidFill>
              </a:rPr>
              <a:t>rules</a:t>
            </a:r>
            <a:r>
              <a:rPr lang="en-US" dirty="0">
                <a:solidFill>
                  <a:srgbClr val="FF0000"/>
                </a:solidFill>
              </a:rPr>
              <a:t> you do have, and make educated </a:t>
            </a:r>
            <a:r>
              <a:rPr lang="en-US" u="sng" dirty="0">
                <a:solidFill>
                  <a:srgbClr val="FF0000"/>
                </a:solidFill>
              </a:rPr>
              <a:t>guesses</a:t>
            </a:r>
            <a:r>
              <a:rPr lang="en-US" dirty="0">
                <a:solidFill>
                  <a:srgbClr val="FF0000"/>
                </a:solidFill>
              </a:rPr>
              <a:t>. </a:t>
            </a:r>
          </a:p>
          <a:p>
            <a:r>
              <a:rPr lang="en-US" dirty="0">
                <a:solidFill>
                  <a:srgbClr val="FF0000"/>
                </a:solidFill>
              </a:rPr>
              <a:t>You can’t assume anything or leave anything important </a:t>
            </a:r>
            <a:r>
              <a:rPr lang="en-US" u="sng" dirty="0">
                <a:solidFill>
                  <a:srgbClr val="FF0000"/>
                </a:solidFill>
              </a:rPr>
              <a:t>unsaid</a:t>
            </a:r>
            <a:r>
              <a:rPr lang="en-US" dirty="0">
                <a:solidFill>
                  <a:srgbClr val="FF0000"/>
                </a:solidFill>
              </a:rPr>
              <a:t>. It’s the academic equivalent of “leaving it all on the </a:t>
            </a:r>
            <a:r>
              <a:rPr lang="en-US" dirty="0" smtClean="0">
                <a:solidFill>
                  <a:srgbClr val="FF0000"/>
                </a:solidFill>
              </a:rPr>
              <a:t>field.”</a:t>
            </a:r>
            <a:endParaRPr lang="en-US" dirty="0">
              <a:solidFill>
                <a:srgbClr val="FF0000"/>
              </a:solidFill>
            </a:endParaRPr>
          </a:p>
          <a:p>
            <a:r>
              <a:rPr lang="en-US" dirty="0">
                <a:solidFill>
                  <a:srgbClr val="FF0000"/>
                </a:solidFill>
              </a:rPr>
              <a:t>You have to make a great first </a:t>
            </a:r>
            <a:r>
              <a:rPr lang="en-US" u="sng" dirty="0">
                <a:solidFill>
                  <a:srgbClr val="FF0000"/>
                </a:solidFill>
              </a:rPr>
              <a:t>impression</a:t>
            </a:r>
            <a:r>
              <a:rPr lang="en-US" dirty="0">
                <a:solidFill>
                  <a:srgbClr val="FF0000"/>
                </a:solidFill>
              </a:rPr>
              <a:t>, AND maintain it, AND have a great ending. </a:t>
            </a:r>
          </a:p>
          <a:p>
            <a:r>
              <a:rPr lang="en-US" dirty="0">
                <a:solidFill>
                  <a:srgbClr val="FF0000"/>
                </a:solidFill>
              </a:rPr>
              <a:t>You have to write better* than some percentage of other people, *including content and/or style. </a:t>
            </a:r>
          </a:p>
          <a:p>
            <a:endParaRPr lang="en-US" dirty="0"/>
          </a:p>
        </p:txBody>
      </p:sp>
      <p:sp>
        <p:nvSpPr>
          <p:cNvPr id="9" name="TextBox 8">
            <a:extLst>
              <a:ext uri="{FF2B5EF4-FFF2-40B4-BE49-F238E27FC236}">
                <a16:creationId xmlns:a16="http://schemas.microsoft.com/office/drawing/2014/main" id="{0BCE092B-C7A4-450F-9090-4720777523F2}"/>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8220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So, let’s set some ground rules. </a:t>
            </a:r>
          </a:p>
        </p:txBody>
      </p:sp>
      <p:sp>
        <p:nvSpPr>
          <p:cNvPr id="5" name="Content Placeholder 4"/>
          <p:cNvSpPr>
            <a:spLocks noGrp="1"/>
          </p:cNvSpPr>
          <p:nvPr>
            <p:ph idx="1"/>
          </p:nvPr>
        </p:nvSpPr>
        <p:spPr>
          <a:xfrm>
            <a:off x="304800" y="1600200"/>
            <a:ext cx="8610600" cy="4876800"/>
          </a:xfrm>
        </p:spPr>
        <p:txBody>
          <a:bodyPr>
            <a:normAutofit lnSpcReduction="10000"/>
          </a:bodyPr>
          <a:lstStyle/>
          <a:p>
            <a:r>
              <a:rPr lang="en-US" b="1" dirty="0"/>
              <a:t>These essays ASSUME that you will:</a:t>
            </a:r>
          </a:p>
          <a:p>
            <a:pPr lvl="1"/>
            <a:r>
              <a:rPr lang="en-US" dirty="0"/>
              <a:t>Follow the </a:t>
            </a:r>
            <a:r>
              <a:rPr lang="en-US" u="sng" dirty="0"/>
              <a:t>prompt</a:t>
            </a:r>
          </a:p>
          <a:p>
            <a:pPr lvl="1"/>
            <a:r>
              <a:rPr lang="en-US" dirty="0"/>
              <a:t>Fully edit/proofread your work – NO grammar or spelling mistakes!</a:t>
            </a:r>
          </a:p>
          <a:p>
            <a:pPr lvl="1"/>
            <a:r>
              <a:rPr lang="en-US" dirty="0"/>
              <a:t>Stay within the </a:t>
            </a:r>
            <a:r>
              <a:rPr lang="en-US" u="sng" dirty="0"/>
              <a:t>word</a:t>
            </a:r>
            <a:r>
              <a:rPr lang="en-US" dirty="0"/>
              <a:t> count that is given</a:t>
            </a:r>
          </a:p>
          <a:p>
            <a:pPr lvl="1"/>
            <a:r>
              <a:rPr lang="en-US" dirty="0"/>
              <a:t>Write in somewhat-traditional paragraph and essay </a:t>
            </a:r>
            <a:r>
              <a:rPr lang="en-US" u="sng" dirty="0"/>
              <a:t>structure</a:t>
            </a:r>
          </a:p>
          <a:p>
            <a:pPr lvl="1"/>
            <a:r>
              <a:rPr lang="en-US" dirty="0"/>
              <a:t>Follow appropriate formatting when necessary</a:t>
            </a:r>
          </a:p>
          <a:p>
            <a:pPr marL="457200" lvl="1" indent="0">
              <a:buNone/>
            </a:pPr>
            <a:endParaRPr lang="en-US" dirty="0"/>
          </a:p>
          <a:p>
            <a:r>
              <a:rPr lang="en-US" b="1" dirty="0"/>
              <a:t>However, you must also remember that:</a:t>
            </a:r>
          </a:p>
          <a:p>
            <a:pPr lvl="1"/>
            <a:r>
              <a:rPr lang="en-US" dirty="0"/>
              <a:t>This is basically a </a:t>
            </a:r>
            <a:r>
              <a:rPr lang="en-US" u="sng" dirty="0"/>
              <a:t>competition</a:t>
            </a:r>
            <a:r>
              <a:rPr lang="en-US" dirty="0"/>
              <a:t>. There are “winners” and “</a:t>
            </a:r>
            <a:r>
              <a:rPr lang="en-US" dirty="0" smtClean="0"/>
              <a:t>losers.” Your </a:t>
            </a:r>
            <a:r>
              <a:rPr lang="en-US" dirty="0"/>
              <a:t>goal at all times should be to BOTH “get in” and “get money” (scholarships) – be </a:t>
            </a:r>
            <a:r>
              <a:rPr lang="en-US" u="sng" dirty="0"/>
              <a:t>ambitious</a:t>
            </a:r>
            <a:r>
              <a:rPr lang="en-US" dirty="0"/>
              <a:t> and do not settle for mediocre writing!</a:t>
            </a:r>
          </a:p>
          <a:p>
            <a:pPr lvl="1"/>
            <a:r>
              <a:rPr lang="en-US" dirty="0"/>
              <a:t>There are a LOT of other students responding to the SAME prompts, and so part of your job is to be ABOVE </a:t>
            </a:r>
            <a:r>
              <a:rPr lang="en-US" u="sng" dirty="0"/>
              <a:t>AVERAGE</a:t>
            </a:r>
            <a:r>
              <a:rPr lang="en-US" dirty="0"/>
              <a:t> and </a:t>
            </a:r>
            <a:r>
              <a:rPr lang="en-US" u="sng" dirty="0"/>
              <a:t>MEMORABLE</a:t>
            </a:r>
            <a:r>
              <a:rPr lang="en-US" dirty="0"/>
              <a:t>. You must stand out from your peers to succeed!</a:t>
            </a:r>
          </a:p>
          <a:p>
            <a:pPr lvl="1"/>
            <a:endParaRPr lang="en-US" dirty="0"/>
          </a:p>
        </p:txBody>
      </p:sp>
      <p:sp>
        <p:nvSpPr>
          <p:cNvPr id="6" name="TextBox 5">
            <a:extLst>
              <a:ext uri="{FF2B5EF4-FFF2-40B4-BE49-F238E27FC236}">
                <a16:creationId xmlns:a16="http://schemas.microsoft.com/office/drawing/2014/main" id="{4A7F4F1C-5723-4DF1-BCAB-FF4DDE613CEC}"/>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21326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9" end="9"/>
                                            </p:txEl>
                                          </p:spTgt>
                                        </p:tgtEl>
                                      </p:cBhvr>
                                    </p:animEffect>
                                    <p:animScale>
                                      <p:cBhvr>
                                        <p:cTn id="7" dur="250" autoRev="1" fill="hold"/>
                                        <p:tgtEl>
                                          <p:spTgt spid="5">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trol, Writing, Work, Official, Form,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675" y="1521541"/>
            <a:ext cx="8039779" cy="53389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Let’s focus on that last part. </a:t>
            </a:r>
          </a:p>
        </p:txBody>
      </p:sp>
      <p:sp>
        <p:nvSpPr>
          <p:cNvPr id="3" name="Content Placeholder 2"/>
          <p:cNvSpPr>
            <a:spLocks noGrp="1"/>
          </p:cNvSpPr>
          <p:nvPr>
            <p:ph idx="1"/>
          </p:nvPr>
        </p:nvSpPr>
        <p:spPr>
          <a:xfrm>
            <a:off x="228600" y="1676400"/>
            <a:ext cx="3505200" cy="5181600"/>
          </a:xfrm>
        </p:spPr>
        <p:txBody>
          <a:bodyPr/>
          <a:lstStyle/>
          <a:p>
            <a:r>
              <a:rPr lang="en-US" b="1" dirty="0"/>
              <a:t>“…part of your job is to be ABOVE AVERAGE and MEMORABLE.”</a:t>
            </a:r>
          </a:p>
          <a:p>
            <a:r>
              <a:rPr lang="en-US" dirty="0"/>
              <a:t>This means, in addition to successfully writing a “basic” or “standard” essay, you should also strive to…</a:t>
            </a:r>
          </a:p>
          <a:p>
            <a:pPr lvl="1"/>
            <a:r>
              <a:rPr lang="en-US" dirty="0"/>
              <a:t>Be </a:t>
            </a:r>
            <a:r>
              <a:rPr lang="en-US" u="sng" dirty="0"/>
              <a:t>unique</a:t>
            </a:r>
            <a:r>
              <a:rPr lang="en-US" dirty="0"/>
              <a:t>. </a:t>
            </a:r>
          </a:p>
          <a:p>
            <a:pPr lvl="1"/>
            <a:r>
              <a:rPr lang="en-US" dirty="0"/>
              <a:t>Be </a:t>
            </a:r>
            <a:r>
              <a:rPr lang="en-US" u="sng" dirty="0"/>
              <a:t>memorable</a:t>
            </a:r>
            <a:r>
              <a:rPr lang="en-US" dirty="0"/>
              <a:t>. </a:t>
            </a:r>
          </a:p>
          <a:p>
            <a:pPr lvl="1"/>
            <a:r>
              <a:rPr lang="en-US" dirty="0"/>
              <a:t>Be a strong </a:t>
            </a:r>
            <a:r>
              <a:rPr lang="en-US" u="sng" dirty="0"/>
              <a:t>writer</a:t>
            </a:r>
            <a:r>
              <a:rPr lang="en-US" dirty="0"/>
              <a:t>. </a:t>
            </a:r>
          </a:p>
          <a:p>
            <a:endParaRPr lang="en-US" dirty="0"/>
          </a:p>
          <a:p>
            <a:pPr lvl="1"/>
            <a:endParaRPr lang="en-US" dirty="0"/>
          </a:p>
        </p:txBody>
      </p:sp>
      <p:sp>
        <p:nvSpPr>
          <p:cNvPr id="5" name="TextBox 4">
            <a:extLst>
              <a:ext uri="{FF2B5EF4-FFF2-40B4-BE49-F238E27FC236}">
                <a16:creationId xmlns:a16="http://schemas.microsoft.com/office/drawing/2014/main" id="{0AE64C7B-F369-40EF-96B6-B6F34B35A154}"/>
              </a:ext>
            </a:extLst>
          </p:cNvPr>
          <p:cNvSpPr txBox="1"/>
          <p:nvPr/>
        </p:nvSpPr>
        <p:spPr>
          <a:xfrm rot="16200000">
            <a:off x="-1221524" y="5401389"/>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355853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Don’t believe me? Think about it. </a:t>
            </a:r>
          </a:p>
        </p:txBody>
      </p:sp>
      <p:sp>
        <p:nvSpPr>
          <p:cNvPr id="5" name="Content Placeholder 4"/>
          <p:cNvSpPr>
            <a:spLocks noGrp="1"/>
          </p:cNvSpPr>
          <p:nvPr>
            <p:ph idx="1"/>
          </p:nvPr>
        </p:nvSpPr>
        <p:spPr>
          <a:xfrm>
            <a:off x="152400" y="1600200"/>
            <a:ext cx="7772400" cy="5257800"/>
          </a:xfrm>
        </p:spPr>
        <p:txBody>
          <a:bodyPr>
            <a:normAutofit fontScale="85000" lnSpcReduction="10000"/>
          </a:bodyPr>
          <a:lstStyle/>
          <a:p>
            <a:r>
              <a:rPr lang="en-US" u="sng" dirty="0"/>
              <a:t>In the perfect world</a:t>
            </a:r>
            <a:r>
              <a:rPr lang="en-US" dirty="0"/>
              <a:t>, what do colleges WANT?</a:t>
            </a:r>
          </a:p>
          <a:p>
            <a:pPr marL="0" indent="0">
              <a:buNone/>
            </a:pPr>
            <a:r>
              <a:rPr lang="en-US" dirty="0"/>
              <a:t>Academically proficient students who…</a:t>
            </a:r>
          </a:p>
          <a:p>
            <a:pPr marL="0" indent="0">
              <a:buNone/>
            </a:pPr>
            <a:endParaRPr lang="en-US" sz="1600" dirty="0"/>
          </a:p>
          <a:p>
            <a:pPr lvl="1"/>
            <a:r>
              <a:rPr lang="en-US" dirty="0"/>
              <a:t>Want to over-achieve</a:t>
            </a:r>
          </a:p>
          <a:p>
            <a:pPr lvl="1"/>
            <a:r>
              <a:rPr lang="en-US" dirty="0"/>
              <a:t>Will join clubs or organizations</a:t>
            </a:r>
          </a:p>
          <a:p>
            <a:pPr lvl="1"/>
            <a:r>
              <a:rPr lang="en-US" dirty="0"/>
              <a:t>Might do academic research </a:t>
            </a:r>
          </a:p>
          <a:p>
            <a:pPr lvl="1"/>
            <a:r>
              <a:rPr lang="en-US" dirty="0" smtClean="0"/>
              <a:t>Are </a:t>
            </a:r>
            <a:r>
              <a:rPr lang="en-US" dirty="0"/>
              <a:t>ready for the academic demands</a:t>
            </a:r>
          </a:p>
          <a:p>
            <a:pPr lvl="1"/>
            <a:r>
              <a:rPr lang="en-US" dirty="0" smtClean="0"/>
              <a:t>Are </a:t>
            </a:r>
            <a:r>
              <a:rPr lang="en-US" dirty="0"/>
              <a:t>goal-oriented, </a:t>
            </a:r>
            <a:r>
              <a:rPr lang="en-US" dirty="0" smtClean="0"/>
              <a:t>have </a:t>
            </a:r>
            <a:r>
              <a:rPr lang="en-US" dirty="0"/>
              <a:t>a plan, and </a:t>
            </a:r>
            <a:r>
              <a:rPr lang="en-US" dirty="0" smtClean="0"/>
              <a:t>are </a:t>
            </a:r>
            <a:r>
              <a:rPr lang="en-US" dirty="0"/>
              <a:t>ready to take action</a:t>
            </a:r>
          </a:p>
          <a:p>
            <a:pPr lvl="1"/>
            <a:r>
              <a:rPr lang="en-US" dirty="0"/>
              <a:t>Will “hit the ground running” from the moment they enter campus </a:t>
            </a:r>
          </a:p>
          <a:p>
            <a:pPr lvl="1"/>
            <a:r>
              <a:rPr lang="en-US" dirty="0" smtClean="0"/>
              <a:t>Are </a:t>
            </a:r>
            <a:r>
              <a:rPr lang="en-US" dirty="0"/>
              <a:t>“worth” the investment of an admission slot and/or scholarship $</a:t>
            </a:r>
          </a:p>
          <a:p>
            <a:pPr lvl="1"/>
            <a:r>
              <a:rPr lang="en-US" dirty="0" smtClean="0"/>
              <a:t>Have </a:t>
            </a:r>
            <a:r>
              <a:rPr lang="en-US" dirty="0"/>
              <a:t>evidence to prove that they </a:t>
            </a:r>
            <a:r>
              <a:rPr lang="en-US" dirty="0" smtClean="0"/>
              <a:t>are exemplary students and people. </a:t>
            </a:r>
            <a:endParaRPr lang="en-US" dirty="0"/>
          </a:p>
          <a:p>
            <a:pPr lvl="2"/>
            <a:endParaRPr lang="en-US" dirty="0"/>
          </a:p>
          <a:p>
            <a:r>
              <a:rPr lang="en-US" dirty="0"/>
              <a:t>…In other words, they want </a:t>
            </a:r>
            <a:r>
              <a:rPr lang="en-US" b="1" u="sng" dirty="0"/>
              <a:t>someone who will make THEM look good</a:t>
            </a:r>
            <a:r>
              <a:rPr lang="en-US" dirty="0"/>
              <a:t>, either in the short-term or long-term. </a:t>
            </a:r>
          </a:p>
          <a:p>
            <a:endParaRPr lang="en-US" dirty="0"/>
          </a:p>
          <a:p>
            <a:pPr marL="0" indent="0">
              <a:buNone/>
            </a:pPr>
            <a:r>
              <a:rPr lang="en-US" dirty="0"/>
              <a:t>While you should NEVER, EVER lie or exaggerate, you DO </a:t>
            </a:r>
            <a:r>
              <a:rPr lang="en-US" dirty="0" smtClean="0"/>
              <a:t>need to present yourself as a worthwhile investment.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4343400" cy="2443163"/>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6920F407-6C77-408C-976C-403187F138B4}"/>
              </a:ext>
            </a:extLst>
          </p:cNvPr>
          <p:cNvSpPr txBox="1"/>
          <p:nvPr/>
        </p:nvSpPr>
        <p:spPr>
          <a:xfrm rot="16200000">
            <a:off x="7628811" y="5394133"/>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25394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12" end="12"/>
                                            </p:txEl>
                                          </p:spTgt>
                                        </p:tgtEl>
                                      </p:cBhvr>
                                    </p:animEffect>
                                    <p:animScale>
                                      <p:cBhvr>
                                        <p:cTn id="7" dur="250" autoRev="1" fill="hold"/>
                                        <p:tgtEl>
                                          <p:spTgt spid="5">
                                            <p:txEl>
                                              <p:pRg st="12" end="1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4" end="14"/>
                                            </p:txEl>
                                          </p:spTgt>
                                        </p:tgtEl>
                                      </p:cBhvr>
                                    </p:animEffect>
                                    <p:animScale>
                                      <p:cBhvr>
                                        <p:cTn id="12" dur="250" autoRev="1" fill="hold"/>
                                        <p:tgtEl>
                                          <p:spTgt spid="5">
                                            <p:txEl>
                                              <p:pRg st="14" end="1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124200"/>
            <a:ext cx="8686800" cy="1463040"/>
          </a:xfrm>
        </p:spPr>
        <p:txBody>
          <a:bodyPr/>
          <a:lstStyle/>
          <a:p>
            <a:r>
              <a:rPr lang="en-US" sz="6600" dirty="0"/>
              <a:t>Step 2: Prompt Analysis</a:t>
            </a:r>
            <a:br>
              <a:rPr lang="en-US" sz="6600" dirty="0"/>
            </a:br>
            <a:r>
              <a:rPr lang="en-US" sz="6600" dirty="0"/>
              <a:t>Let’s look at the Common App first. </a:t>
            </a:r>
          </a:p>
        </p:txBody>
      </p:sp>
      <p:sp>
        <p:nvSpPr>
          <p:cNvPr id="5" name="Text Placeholder 4"/>
          <p:cNvSpPr>
            <a:spLocks noGrp="1"/>
          </p:cNvSpPr>
          <p:nvPr>
            <p:ph type="body" idx="1"/>
          </p:nvPr>
        </p:nvSpPr>
        <p:spPr>
          <a:xfrm>
            <a:off x="609600" y="4724400"/>
            <a:ext cx="8001000" cy="548640"/>
          </a:xfrm>
        </p:spPr>
        <p:txBody>
          <a:bodyPr>
            <a:normAutofit/>
          </a:bodyPr>
          <a:lstStyle/>
          <a:p>
            <a:r>
              <a:rPr lang="en-US" sz="2800" dirty="0"/>
              <a:t>We will examine each of the seven prompts. </a:t>
            </a:r>
          </a:p>
        </p:txBody>
      </p:sp>
      <p:cxnSp>
        <p:nvCxnSpPr>
          <p:cNvPr id="7" name="Straight Connector 6"/>
          <p:cNvCxnSpPr/>
          <p:nvPr/>
        </p:nvCxnSpPr>
        <p:spPr>
          <a:xfrm>
            <a:off x="1981200" y="3581400"/>
            <a:ext cx="518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970985-019A-45C1-90F4-3DE8A72E3C9F}"/>
              </a:ext>
            </a:extLst>
          </p:cNvPr>
          <p:cNvSpPr txBox="1"/>
          <p:nvPr/>
        </p:nvSpPr>
        <p:spPr>
          <a:xfrm rot="16200000">
            <a:off x="-1221524" y="5401390"/>
            <a:ext cx="2667000" cy="246221"/>
          </a:xfrm>
          <a:prstGeom prst="rect">
            <a:avLst/>
          </a:prstGeom>
          <a:noFill/>
        </p:spPr>
        <p:txBody>
          <a:bodyPr wrap="square" rtlCol="0">
            <a:spAutoFit/>
          </a:bodyPr>
          <a:lstStyle/>
          <a:p>
            <a:r>
              <a:rPr lang="en-US" sz="1000" i="1" dirty="0"/>
              <a:t>Copyright Secondary Sara (2017)</a:t>
            </a:r>
          </a:p>
        </p:txBody>
      </p:sp>
    </p:spTree>
    <p:extLst>
      <p:ext uri="{BB962C8B-B14F-4D97-AF65-F5344CB8AC3E}">
        <p14:creationId xmlns:p14="http://schemas.microsoft.com/office/powerpoint/2010/main" val="3117215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847</TotalTime>
  <Words>2323</Words>
  <Application>Microsoft Office PowerPoint</Application>
  <PresentationFormat>On-screen Show (4:3)</PresentationFormat>
  <Paragraphs>261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Bodoni MT Condensed</vt:lpstr>
      <vt:lpstr>Courier New</vt:lpstr>
      <vt:lpstr>Franklin Gothic Book</vt:lpstr>
      <vt:lpstr>Wingdings</vt:lpstr>
      <vt:lpstr>Decatur</vt:lpstr>
      <vt:lpstr>College Admissions Essays 101</vt:lpstr>
      <vt:lpstr>Step 1: Organize your writing schedule</vt:lpstr>
      <vt:lpstr>One sample schedule (for 2017-2018)</vt:lpstr>
      <vt:lpstr>Let’s talk about this essay you must write…</vt:lpstr>
      <vt:lpstr>…which means that…</vt:lpstr>
      <vt:lpstr>So, let’s set some ground rules. </vt:lpstr>
      <vt:lpstr>Let’s focus on that last part. </vt:lpstr>
      <vt:lpstr>Don’t believe me? Think about it. </vt:lpstr>
      <vt:lpstr>Step 2: Prompt Analysis Let’s look at the Common App first. </vt:lpstr>
      <vt:lpstr>Common App Directions</vt:lpstr>
      <vt:lpstr>Prompt Analysis: #1</vt:lpstr>
      <vt:lpstr>Prompt Analysis: #2</vt:lpstr>
      <vt:lpstr>Prompt Analysis #3</vt:lpstr>
      <vt:lpstr>Prompt Analysis: #4</vt:lpstr>
      <vt:lpstr>Prompt Analysis: #5</vt:lpstr>
      <vt:lpstr>Prompt Analysis: #6</vt:lpstr>
      <vt:lpstr>Prompt Analysis: #7</vt:lpstr>
      <vt:lpstr>Talk out loud for 1 minute. </vt:lpstr>
      <vt:lpstr>Let’s be real. A few more tips… </vt:lpstr>
      <vt:lpstr>Let’s Review (before moving on)</vt:lpstr>
      <vt:lpstr>Step 3: Get Ready to Write!</vt:lpstr>
      <vt:lpstr>Your Homework</vt:lpstr>
      <vt:lpstr>How you will be graded</vt:lpstr>
      <vt:lpstr>*Rubric Row: “Subjective Impression”</vt:lpstr>
      <vt:lpstr>Any Questions?</vt:lpstr>
      <vt:lpstr>Quiz! </vt:lpstr>
      <vt:lpstr>Example essays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Admissions Essays 101</dc:title>
  <dc:creator>Sara</dc:creator>
  <cp:lastModifiedBy>Marshall, Sarah Kate</cp:lastModifiedBy>
  <cp:revision>48</cp:revision>
  <dcterms:created xsi:type="dcterms:W3CDTF">2015-07-02T18:12:28Z</dcterms:created>
  <dcterms:modified xsi:type="dcterms:W3CDTF">2017-10-11T23:17:02Z</dcterms:modified>
</cp:coreProperties>
</file>